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20" r:id="rId4"/>
    <p:sldMasterId id="2147483794" r:id="rId5"/>
    <p:sldMasterId id="2147483871" r:id="rId6"/>
    <p:sldMasterId id="2147483933" r:id="rId7"/>
  </p:sldMasterIdLst>
  <p:notesMasterIdLst>
    <p:notesMasterId r:id="rId49"/>
  </p:notesMasterIdLst>
  <p:handoutMasterIdLst>
    <p:handoutMasterId r:id="rId50"/>
  </p:handoutMasterIdLst>
  <p:sldIdLst>
    <p:sldId id="471" r:id="rId8"/>
    <p:sldId id="525" r:id="rId9"/>
    <p:sldId id="473" r:id="rId10"/>
    <p:sldId id="511" r:id="rId11"/>
    <p:sldId id="512" r:id="rId12"/>
    <p:sldId id="532" r:id="rId13"/>
    <p:sldId id="529" r:id="rId14"/>
    <p:sldId id="300" r:id="rId15"/>
    <p:sldId id="513" r:id="rId16"/>
    <p:sldId id="531" r:id="rId17"/>
    <p:sldId id="534" r:id="rId18"/>
    <p:sldId id="514" r:id="rId19"/>
    <p:sldId id="515" r:id="rId20"/>
    <p:sldId id="549" r:id="rId21"/>
    <p:sldId id="550" r:id="rId22"/>
    <p:sldId id="519" r:id="rId23"/>
    <p:sldId id="521" r:id="rId24"/>
    <p:sldId id="522" r:id="rId25"/>
    <p:sldId id="312" r:id="rId26"/>
    <p:sldId id="552" r:id="rId27"/>
    <p:sldId id="553" r:id="rId28"/>
    <p:sldId id="554" r:id="rId29"/>
    <p:sldId id="555" r:id="rId30"/>
    <p:sldId id="538" r:id="rId31"/>
    <p:sldId id="556" r:id="rId32"/>
    <p:sldId id="557" r:id="rId33"/>
    <p:sldId id="558" r:id="rId34"/>
    <p:sldId id="559" r:id="rId35"/>
    <p:sldId id="560" r:id="rId36"/>
    <p:sldId id="561" r:id="rId37"/>
    <p:sldId id="562" r:id="rId38"/>
    <p:sldId id="563" r:id="rId39"/>
    <p:sldId id="564" r:id="rId40"/>
    <p:sldId id="545" r:id="rId41"/>
    <p:sldId id="565" r:id="rId42"/>
    <p:sldId id="566" r:id="rId43"/>
    <p:sldId id="567" r:id="rId44"/>
    <p:sldId id="541" r:id="rId45"/>
    <p:sldId id="528" r:id="rId46"/>
    <p:sldId id="526" r:id="rId47"/>
    <p:sldId id="527" r:id="rId48"/>
  </p:sldIdLst>
  <p:sldSz cx="18288000" cy="10287000"/>
  <p:notesSz cx="7315200" cy="9601200"/>
  <p:embeddedFontLst>
    <p:embeddedFont>
      <p:font typeface="Corbel" panose="020B0503020204020204" pitchFamily="34" charset="0"/>
      <p:regular r:id="rId51"/>
      <p:bold r:id="rId52"/>
      <p:italic r:id="rId53"/>
      <p:boldItalic r:id="rId54"/>
    </p:embeddedFont>
    <p:embeddedFont>
      <p:font typeface="SimSun" panose="02010600030101010101" pitchFamily="2" charset="-122"/>
      <p:regular r:id="rId55"/>
    </p:embeddedFont>
    <p:embeddedFont>
      <p:font typeface="Calibri" panose="020F0502020204030204" pitchFamily="34" charset="0"/>
      <p:regular r:id="rId56"/>
      <p:bold r:id="rId57"/>
      <p:italic r:id="rId58"/>
      <p:boldItalic r:id="rId59"/>
    </p:embeddedFont>
    <p:embeddedFont>
      <p:font typeface="Aharoni" panose="02010803020104030203" pitchFamily="2" charset="-79"/>
      <p:bold r:id="rId60"/>
    </p:embeddedFont>
    <p:embeddedFont>
      <p:font typeface="Asap Regular" panose="020B0604020202020204" charset="0"/>
      <p:regular r:id="rId61"/>
    </p:embeddedFont>
  </p:embeddedFontLst>
  <p:defaultTextStyle>
    <a:defPPr>
      <a:defRPr lang="en-US"/>
    </a:defPPr>
    <a:lvl1pPr marL="0" algn="l" defTabSz="910238" rtl="0" eaLnBrk="1" latinLnBrk="0" hangingPunct="1">
      <a:defRPr sz="1800" kern="1200">
        <a:solidFill>
          <a:schemeClr val="tx1"/>
        </a:solidFill>
        <a:latin typeface="+mn-lt"/>
        <a:ea typeface="+mn-ea"/>
        <a:cs typeface="+mn-cs"/>
      </a:defRPr>
    </a:lvl1pPr>
    <a:lvl2pPr marL="455135" algn="l" defTabSz="910238" rtl="0" eaLnBrk="1" latinLnBrk="0" hangingPunct="1">
      <a:defRPr sz="1800" kern="1200">
        <a:solidFill>
          <a:schemeClr val="tx1"/>
        </a:solidFill>
        <a:latin typeface="+mn-lt"/>
        <a:ea typeface="+mn-ea"/>
        <a:cs typeface="+mn-cs"/>
      </a:defRPr>
    </a:lvl2pPr>
    <a:lvl3pPr marL="910238" algn="l" defTabSz="910238" rtl="0" eaLnBrk="1" latinLnBrk="0" hangingPunct="1">
      <a:defRPr sz="1800" kern="1200">
        <a:solidFill>
          <a:schemeClr val="tx1"/>
        </a:solidFill>
        <a:latin typeface="+mn-lt"/>
        <a:ea typeface="+mn-ea"/>
        <a:cs typeface="+mn-cs"/>
      </a:defRPr>
    </a:lvl3pPr>
    <a:lvl4pPr marL="1365339" algn="l" defTabSz="910238" rtl="0" eaLnBrk="1" latinLnBrk="0" hangingPunct="1">
      <a:defRPr sz="1800" kern="1200">
        <a:solidFill>
          <a:schemeClr val="tx1"/>
        </a:solidFill>
        <a:latin typeface="+mn-lt"/>
        <a:ea typeface="+mn-ea"/>
        <a:cs typeface="+mn-cs"/>
      </a:defRPr>
    </a:lvl4pPr>
    <a:lvl5pPr marL="1820423" algn="l" defTabSz="910238" rtl="0" eaLnBrk="1" latinLnBrk="0" hangingPunct="1">
      <a:defRPr sz="1800" kern="1200">
        <a:solidFill>
          <a:schemeClr val="tx1"/>
        </a:solidFill>
        <a:latin typeface="+mn-lt"/>
        <a:ea typeface="+mn-ea"/>
        <a:cs typeface="+mn-cs"/>
      </a:defRPr>
    </a:lvl5pPr>
    <a:lvl6pPr marL="2275545" algn="l" defTabSz="910238" rtl="0" eaLnBrk="1" latinLnBrk="0" hangingPunct="1">
      <a:defRPr sz="1800" kern="1200">
        <a:solidFill>
          <a:schemeClr val="tx1"/>
        </a:solidFill>
        <a:latin typeface="+mn-lt"/>
        <a:ea typeface="+mn-ea"/>
        <a:cs typeface="+mn-cs"/>
      </a:defRPr>
    </a:lvl6pPr>
    <a:lvl7pPr marL="2730671" algn="l" defTabSz="910238" rtl="0" eaLnBrk="1" latinLnBrk="0" hangingPunct="1">
      <a:defRPr sz="1800" kern="1200">
        <a:solidFill>
          <a:schemeClr val="tx1"/>
        </a:solidFill>
        <a:latin typeface="+mn-lt"/>
        <a:ea typeface="+mn-ea"/>
        <a:cs typeface="+mn-cs"/>
      </a:defRPr>
    </a:lvl7pPr>
    <a:lvl8pPr marL="3185777" algn="l" defTabSz="910238" rtl="0" eaLnBrk="1" latinLnBrk="0" hangingPunct="1">
      <a:defRPr sz="1800" kern="1200">
        <a:solidFill>
          <a:schemeClr val="tx1"/>
        </a:solidFill>
        <a:latin typeface="+mn-lt"/>
        <a:ea typeface="+mn-ea"/>
        <a:cs typeface="+mn-cs"/>
      </a:defRPr>
    </a:lvl8pPr>
    <a:lvl9pPr marL="3640865" algn="l" defTabSz="91023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guide id="3" orient="horz" pos="3024">
          <p15:clr>
            <a:srgbClr val="A4A3A4"/>
          </p15:clr>
        </p15:guide>
        <p15:guide id="4"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0F4"/>
    <a:srgbClr val="072F99"/>
    <a:srgbClr val="F6AC26"/>
    <a:srgbClr val="42BD7F"/>
    <a:srgbClr val="367BA1"/>
    <a:srgbClr val="E9EDF4"/>
    <a:srgbClr val="006666"/>
    <a:srgbClr val="D7D8D7"/>
    <a:srgbClr val="072D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3" autoAdjust="0"/>
    <p:restoredTop sz="84190" autoAdjust="0"/>
  </p:normalViewPr>
  <p:slideViewPr>
    <p:cSldViewPr snapToGrid="0">
      <p:cViewPr varScale="1">
        <p:scale>
          <a:sx n="49" d="100"/>
          <a:sy n="49" d="100"/>
        </p:scale>
        <p:origin x="60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46" d="100"/>
          <a:sy n="46" d="100"/>
        </p:scale>
        <p:origin x="2664" y="56"/>
      </p:cViewPr>
      <p:guideLst>
        <p:guide orient="horz" pos="3224"/>
        <p:guide pos="2238"/>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openxmlformats.org/officeDocument/2006/relationships/font" Target="fonts/font5.fntdata"/><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font" Target="fonts/font4.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 Id="rId57" Type="http://schemas.openxmlformats.org/officeDocument/2006/relationships/font" Target="fonts/font7.fntdata"/><Relationship Id="rId61" Type="http://schemas.openxmlformats.org/officeDocument/2006/relationships/font" Target="fonts/font11.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font" Target="fonts/font6.fntdata"/><Relationship Id="rId64"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font" Target="fonts/font1.fntdata"/><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9.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685962-2EAA-4A03-BE2E-E1E423A8001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SG"/>
        </a:p>
      </dgm:t>
    </dgm:pt>
    <dgm:pt modelId="{13CDB359-8F3F-4385-AE5D-B610BA9ADBBB}">
      <dgm:prSet phldrT="[Text]"/>
      <dgm:spPr/>
      <dgm:t>
        <a:bodyPr/>
        <a:lstStyle/>
        <a:p>
          <a:r>
            <a:rPr lang="en-SG" dirty="0" smtClean="0"/>
            <a:t>Represent the facts truthfully and authentically</a:t>
          </a:r>
          <a:endParaRPr lang="en-SG" dirty="0"/>
        </a:p>
      </dgm:t>
    </dgm:pt>
    <dgm:pt modelId="{102157D1-5EA1-48D3-94F4-537E9B982D93}" type="parTrans" cxnId="{A9CB3125-A634-4792-8F79-09123F4841E2}">
      <dgm:prSet/>
      <dgm:spPr/>
      <dgm:t>
        <a:bodyPr/>
        <a:lstStyle/>
        <a:p>
          <a:endParaRPr lang="en-SG"/>
        </a:p>
      </dgm:t>
    </dgm:pt>
    <dgm:pt modelId="{EBECB29C-9751-4448-9B29-305ACE8A5EFB}" type="sibTrans" cxnId="{A9CB3125-A634-4792-8F79-09123F4841E2}">
      <dgm:prSet/>
      <dgm:spPr/>
      <dgm:t>
        <a:bodyPr/>
        <a:lstStyle/>
        <a:p>
          <a:endParaRPr lang="en-SG"/>
        </a:p>
      </dgm:t>
    </dgm:pt>
    <dgm:pt modelId="{B75CC63F-EB1E-4CC6-BBC6-D21308CE48E7}">
      <dgm:prSet phldrT="[Text]"/>
      <dgm:spPr/>
      <dgm:t>
        <a:bodyPr/>
        <a:lstStyle/>
        <a:p>
          <a:r>
            <a:rPr lang="en-SG" dirty="0" smtClean="0"/>
            <a:t>Ask whether your decisions reflect the rights of others</a:t>
          </a:r>
          <a:endParaRPr lang="en-SG" dirty="0"/>
        </a:p>
      </dgm:t>
    </dgm:pt>
    <dgm:pt modelId="{3F8880AD-78E3-4709-86B2-01A8F47CF032}" type="parTrans" cxnId="{E2DB8A54-D734-4793-86D7-04DD614F5367}">
      <dgm:prSet/>
      <dgm:spPr/>
      <dgm:t>
        <a:bodyPr/>
        <a:lstStyle/>
        <a:p>
          <a:endParaRPr lang="en-SG"/>
        </a:p>
      </dgm:t>
    </dgm:pt>
    <dgm:pt modelId="{A1C30670-474B-49D7-998C-1F304ECA3467}" type="sibTrans" cxnId="{E2DB8A54-D734-4793-86D7-04DD614F5367}">
      <dgm:prSet/>
      <dgm:spPr/>
      <dgm:t>
        <a:bodyPr/>
        <a:lstStyle/>
        <a:p>
          <a:endParaRPr lang="en-SG"/>
        </a:p>
      </dgm:t>
    </dgm:pt>
    <dgm:pt modelId="{46A68307-31FB-4900-90E9-938CA436CE3E}">
      <dgm:prSet phldrT="[Text]"/>
      <dgm:spPr/>
      <dgm:t>
        <a:bodyPr/>
        <a:lstStyle/>
        <a:p>
          <a:r>
            <a:rPr lang="en-SG" dirty="0" smtClean="0"/>
            <a:t>Ask whether your decisions are just</a:t>
          </a:r>
          <a:endParaRPr lang="en-SG" dirty="0"/>
        </a:p>
      </dgm:t>
    </dgm:pt>
    <dgm:pt modelId="{74AA3CA0-6B0E-4906-86F8-995EBF4365BA}" type="parTrans" cxnId="{C08E8B7C-F0A7-4AEC-ABE1-655E203A33FF}">
      <dgm:prSet/>
      <dgm:spPr/>
      <dgm:t>
        <a:bodyPr/>
        <a:lstStyle/>
        <a:p>
          <a:endParaRPr lang="en-SG"/>
        </a:p>
      </dgm:t>
    </dgm:pt>
    <dgm:pt modelId="{A8AB75E5-2314-44C9-9E6A-43ECCDDAD728}" type="sibTrans" cxnId="{C08E8B7C-F0A7-4AEC-ABE1-655E203A33FF}">
      <dgm:prSet/>
      <dgm:spPr/>
      <dgm:t>
        <a:bodyPr/>
        <a:lstStyle/>
        <a:p>
          <a:endParaRPr lang="en-SG"/>
        </a:p>
      </dgm:t>
    </dgm:pt>
    <dgm:pt modelId="{1F829ED4-EF72-49EC-AC1D-C32EB240FF4A}">
      <dgm:prSet phldrT="[Text]"/>
      <dgm:spPr/>
      <dgm:t>
        <a:bodyPr/>
        <a:lstStyle/>
        <a:p>
          <a:r>
            <a:rPr lang="en-SG" dirty="0" smtClean="0"/>
            <a:t>Contemplate the benefits and consequences of an action. Weigh all options.</a:t>
          </a:r>
          <a:endParaRPr lang="en-SG" dirty="0"/>
        </a:p>
      </dgm:t>
    </dgm:pt>
    <dgm:pt modelId="{2B385D08-6FD5-43AE-9E8D-11F8669D941C}" type="parTrans" cxnId="{DA5C606C-872A-46EF-9C51-F284A12F0A49}">
      <dgm:prSet/>
      <dgm:spPr/>
      <dgm:t>
        <a:bodyPr/>
        <a:lstStyle/>
        <a:p>
          <a:endParaRPr lang="en-SG"/>
        </a:p>
      </dgm:t>
    </dgm:pt>
    <dgm:pt modelId="{4953C497-CC9C-47F0-8C78-8276B6BDB376}" type="sibTrans" cxnId="{DA5C606C-872A-46EF-9C51-F284A12F0A49}">
      <dgm:prSet/>
      <dgm:spPr/>
      <dgm:t>
        <a:bodyPr/>
        <a:lstStyle/>
        <a:p>
          <a:endParaRPr lang="en-SG"/>
        </a:p>
      </dgm:t>
    </dgm:pt>
    <dgm:pt modelId="{3629D472-FF7E-44EF-A43B-57226EF0A975}">
      <dgm:prSet phldrT="[Text]"/>
      <dgm:spPr/>
      <dgm:t>
        <a:bodyPr/>
        <a:lstStyle/>
        <a:p>
          <a:r>
            <a:rPr lang="en-SG" dirty="0" smtClean="0"/>
            <a:t>Contemplate if an action results in greater good</a:t>
          </a:r>
          <a:endParaRPr lang="en-SG" dirty="0"/>
        </a:p>
      </dgm:t>
    </dgm:pt>
    <dgm:pt modelId="{24FB87F4-00A7-478B-BBBD-4719E2AF0B40}" type="parTrans" cxnId="{E229DE8C-27FF-4235-AC74-0818412CCA8F}">
      <dgm:prSet/>
      <dgm:spPr/>
      <dgm:t>
        <a:bodyPr/>
        <a:lstStyle/>
        <a:p>
          <a:endParaRPr lang="en-SG"/>
        </a:p>
      </dgm:t>
    </dgm:pt>
    <dgm:pt modelId="{922F9F11-0078-4A3D-831C-08546CC6C180}" type="sibTrans" cxnId="{E229DE8C-27FF-4235-AC74-0818412CCA8F}">
      <dgm:prSet/>
      <dgm:spPr/>
      <dgm:t>
        <a:bodyPr/>
        <a:lstStyle/>
        <a:p>
          <a:endParaRPr lang="en-SG"/>
        </a:p>
      </dgm:t>
    </dgm:pt>
    <dgm:pt modelId="{21E7CFC5-FC77-4AC8-BBB7-A92A7D7C6EF6}">
      <dgm:prSet phldrT="[Text]"/>
      <dgm:spPr/>
      <dgm:t>
        <a:bodyPr/>
        <a:lstStyle/>
        <a:p>
          <a:r>
            <a:rPr lang="en-SG" dirty="0" smtClean="0"/>
            <a:t>Keep communication channels open</a:t>
          </a:r>
          <a:endParaRPr lang="en-SG" dirty="0"/>
        </a:p>
      </dgm:t>
    </dgm:pt>
    <dgm:pt modelId="{A083EF51-BDAF-46C5-B72C-0CE1D98319BF}" type="parTrans" cxnId="{8C71C437-4CAF-46FD-B5D0-21012BE25375}">
      <dgm:prSet/>
      <dgm:spPr/>
      <dgm:t>
        <a:bodyPr/>
        <a:lstStyle/>
        <a:p>
          <a:endParaRPr lang="en-SG"/>
        </a:p>
      </dgm:t>
    </dgm:pt>
    <dgm:pt modelId="{EC4D2A6E-7EDA-4732-A173-D8B4076D3B7D}" type="sibTrans" cxnId="{8C71C437-4CAF-46FD-B5D0-21012BE25375}">
      <dgm:prSet/>
      <dgm:spPr/>
      <dgm:t>
        <a:bodyPr/>
        <a:lstStyle/>
        <a:p>
          <a:endParaRPr lang="en-SG"/>
        </a:p>
      </dgm:t>
    </dgm:pt>
    <dgm:pt modelId="{240294C4-9984-4E94-8CCC-8DA3E841BCD9}">
      <dgm:prSet phldrT="[Text]"/>
      <dgm:spPr/>
      <dgm:t>
        <a:bodyPr/>
        <a:lstStyle/>
        <a:p>
          <a:r>
            <a:rPr lang="en-SG" dirty="0" smtClean="0"/>
            <a:t>When in doubt, consult, consult, consult</a:t>
          </a:r>
          <a:endParaRPr lang="en-SG" dirty="0"/>
        </a:p>
      </dgm:t>
    </dgm:pt>
    <dgm:pt modelId="{B5B567F3-C89B-41FC-8608-DB650E0B7CD2}" type="parTrans" cxnId="{8AA7E358-7912-4028-A252-8F65CE3BFED9}">
      <dgm:prSet/>
      <dgm:spPr/>
      <dgm:t>
        <a:bodyPr/>
        <a:lstStyle/>
        <a:p>
          <a:endParaRPr lang="en-SG"/>
        </a:p>
      </dgm:t>
    </dgm:pt>
    <dgm:pt modelId="{BC63F3A3-1682-4875-8EC8-B3C7A4C830CE}" type="sibTrans" cxnId="{8AA7E358-7912-4028-A252-8F65CE3BFED9}">
      <dgm:prSet/>
      <dgm:spPr/>
      <dgm:t>
        <a:bodyPr/>
        <a:lstStyle/>
        <a:p>
          <a:endParaRPr lang="en-SG"/>
        </a:p>
      </dgm:t>
    </dgm:pt>
    <dgm:pt modelId="{D360CE0B-AEC1-4EA5-B48F-94585E2F0B90}" type="pres">
      <dgm:prSet presAssocID="{43685962-2EAA-4A03-BE2E-E1E423A8001B}" presName="linear" presStyleCnt="0">
        <dgm:presLayoutVars>
          <dgm:dir/>
          <dgm:animLvl val="lvl"/>
          <dgm:resizeHandles val="exact"/>
        </dgm:presLayoutVars>
      </dgm:prSet>
      <dgm:spPr/>
      <dgm:t>
        <a:bodyPr/>
        <a:lstStyle/>
        <a:p>
          <a:endParaRPr lang="en-SG"/>
        </a:p>
      </dgm:t>
    </dgm:pt>
    <dgm:pt modelId="{4088F430-04E9-447B-97C2-0F17160C8FF3}" type="pres">
      <dgm:prSet presAssocID="{13CDB359-8F3F-4385-AE5D-B610BA9ADBBB}" presName="parentLin" presStyleCnt="0"/>
      <dgm:spPr/>
    </dgm:pt>
    <dgm:pt modelId="{483C2F30-C0F0-4F49-A635-BF856E61D0A3}" type="pres">
      <dgm:prSet presAssocID="{13CDB359-8F3F-4385-AE5D-B610BA9ADBBB}" presName="parentLeftMargin" presStyleLbl="node1" presStyleIdx="0" presStyleCnt="7"/>
      <dgm:spPr/>
      <dgm:t>
        <a:bodyPr/>
        <a:lstStyle/>
        <a:p>
          <a:endParaRPr lang="en-SG"/>
        </a:p>
      </dgm:t>
    </dgm:pt>
    <dgm:pt modelId="{F69DB889-471F-4388-BCAC-FE6F2C33A6B9}" type="pres">
      <dgm:prSet presAssocID="{13CDB359-8F3F-4385-AE5D-B610BA9ADBBB}" presName="parentText" presStyleLbl="node1" presStyleIdx="0" presStyleCnt="7">
        <dgm:presLayoutVars>
          <dgm:chMax val="0"/>
          <dgm:bulletEnabled val="1"/>
        </dgm:presLayoutVars>
      </dgm:prSet>
      <dgm:spPr/>
      <dgm:t>
        <a:bodyPr/>
        <a:lstStyle/>
        <a:p>
          <a:endParaRPr lang="en-SG"/>
        </a:p>
      </dgm:t>
    </dgm:pt>
    <dgm:pt modelId="{F2A6D3D3-37F2-4219-8A19-1A5BC9B7900C}" type="pres">
      <dgm:prSet presAssocID="{13CDB359-8F3F-4385-AE5D-B610BA9ADBBB}" presName="negativeSpace" presStyleCnt="0"/>
      <dgm:spPr/>
    </dgm:pt>
    <dgm:pt modelId="{0C3946F4-BFE5-4A78-9110-C8F4EAA9B9FB}" type="pres">
      <dgm:prSet presAssocID="{13CDB359-8F3F-4385-AE5D-B610BA9ADBBB}" presName="childText" presStyleLbl="conFgAcc1" presStyleIdx="0" presStyleCnt="7">
        <dgm:presLayoutVars>
          <dgm:bulletEnabled val="1"/>
        </dgm:presLayoutVars>
      </dgm:prSet>
      <dgm:spPr/>
    </dgm:pt>
    <dgm:pt modelId="{62CE08BA-4E8B-4333-B435-1611DE5A3118}" type="pres">
      <dgm:prSet presAssocID="{EBECB29C-9751-4448-9B29-305ACE8A5EFB}" presName="spaceBetweenRectangles" presStyleCnt="0"/>
      <dgm:spPr/>
    </dgm:pt>
    <dgm:pt modelId="{068B9CD6-A533-413D-90B3-93E1352D8515}" type="pres">
      <dgm:prSet presAssocID="{B75CC63F-EB1E-4CC6-BBC6-D21308CE48E7}" presName="parentLin" presStyleCnt="0"/>
      <dgm:spPr/>
    </dgm:pt>
    <dgm:pt modelId="{F01CDA86-37DC-4A46-BF22-90337E770D2C}" type="pres">
      <dgm:prSet presAssocID="{B75CC63F-EB1E-4CC6-BBC6-D21308CE48E7}" presName="parentLeftMargin" presStyleLbl="node1" presStyleIdx="0" presStyleCnt="7"/>
      <dgm:spPr/>
      <dgm:t>
        <a:bodyPr/>
        <a:lstStyle/>
        <a:p>
          <a:endParaRPr lang="en-SG"/>
        </a:p>
      </dgm:t>
    </dgm:pt>
    <dgm:pt modelId="{867C40A7-5491-4515-9A1F-3D7F7F496BA2}" type="pres">
      <dgm:prSet presAssocID="{B75CC63F-EB1E-4CC6-BBC6-D21308CE48E7}" presName="parentText" presStyleLbl="node1" presStyleIdx="1" presStyleCnt="7">
        <dgm:presLayoutVars>
          <dgm:chMax val="0"/>
          <dgm:bulletEnabled val="1"/>
        </dgm:presLayoutVars>
      </dgm:prSet>
      <dgm:spPr/>
      <dgm:t>
        <a:bodyPr/>
        <a:lstStyle/>
        <a:p>
          <a:endParaRPr lang="en-SG"/>
        </a:p>
      </dgm:t>
    </dgm:pt>
    <dgm:pt modelId="{62E158C3-D456-4897-A3E0-254E7064D2F6}" type="pres">
      <dgm:prSet presAssocID="{B75CC63F-EB1E-4CC6-BBC6-D21308CE48E7}" presName="negativeSpace" presStyleCnt="0"/>
      <dgm:spPr/>
    </dgm:pt>
    <dgm:pt modelId="{CF5A27FD-410C-45FB-A6C8-7FF27F2A5C62}" type="pres">
      <dgm:prSet presAssocID="{B75CC63F-EB1E-4CC6-BBC6-D21308CE48E7}" presName="childText" presStyleLbl="conFgAcc1" presStyleIdx="1" presStyleCnt="7">
        <dgm:presLayoutVars>
          <dgm:bulletEnabled val="1"/>
        </dgm:presLayoutVars>
      </dgm:prSet>
      <dgm:spPr/>
    </dgm:pt>
    <dgm:pt modelId="{F13F3CC6-5166-473A-8D9A-8F6D2AA24FC7}" type="pres">
      <dgm:prSet presAssocID="{A1C30670-474B-49D7-998C-1F304ECA3467}" presName="spaceBetweenRectangles" presStyleCnt="0"/>
      <dgm:spPr/>
    </dgm:pt>
    <dgm:pt modelId="{64F449C2-326C-4A45-9B75-5064D9A904D2}" type="pres">
      <dgm:prSet presAssocID="{46A68307-31FB-4900-90E9-938CA436CE3E}" presName="parentLin" presStyleCnt="0"/>
      <dgm:spPr/>
    </dgm:pt>
    <dgm:pt modelId="{8F7B1ECA-1863-4FE3-A63E-213028D4130A}" type="pres">
      <dgm:prSet presAssocID="{46A68307-31FB-4900-90E9-938CA436CE3E}" presName="parentLeftMargin" presStyleLbl="node1" presStyleIdx="1" presStyleCnt="7"/>
      <dgm:spPr/>
      <dgm:t>
        <a:bodyPr/>
        <a:lstStyle/>
        <a:p>
          <a:endParaRPr lang="en-SG"/>
        </a:p>
      </dgm:t>
    </dgm:pt>
    <dgm:pt modelId="{186438E5-340F-4408-89F4-59E7A57C5EAC}" type="pres">
      <dgm:prSet presAssocID="{46A68307-31FB-4900-90E9-938CA436CE3E}" presName="parentText" presStyleLbl="node1" presStyleIdx="2" presStyleCnt="7">
        <dgm:presLayoutVars>
          <dgm:chMax val="0"/>
          <dgm:bulletEnabled val="1"/>
        </dgm:presLayoutVars>
      </dgm:prSet>
      <dgm:spPr/>
      <dgm:t>
        <a:bodyPr/>
        <a:lstStyle/>
        <a:p>
          <a:endParaRPr lang="en-SG"/>
        </a:p>
      </dgm:t>
    </dgm:pt>
    <dgm:pt modelId="{99607BC8-3485-4CC0-9D3D-C6E41B2200FF}" type="pres">
      <dgm:prSet presAssocID="{46A68307-31FB-4900-90E9-938CA436CE3E}" presName="negativeSpace" presStyleCnt="0"/>
      <dgm:spPr/>
    </dgm:pt>
    <dgm:pt modelId="{74C4E629-8A61-4DAC-A1B8-C9D4D22E2F3A}" type="pres">
      <dgm:prSet presAssocID="{46A68307-31FB-4900-90E9-938CA436CE3E}" presName="childText" presStyleLbl="conFgAcc1" presStyleIdx="2" presStyleCnt="7">
        <dgm:presLayoutVars>
          <dgm:bulletEnabled val="1"/>
        </dgm:presLayoutVars>
      </dgm:prSet>
      <dgm:spPr/>
    </dgm:pt>
    <dgm:pt modelId="{4FA7E4A2-1CEE-4597-B948-2D1E9210BF01}" type="pres">
      <dgm:prSet presAssocID="{A8AB75E5-2314-44C9-9E6A-43ECCDDAD728}" presName="spaceBetweenRectangles" presStyleCnt="0"/>
      <dgm:spPr/>
    </dgm:pt>
    <dgm:pt modelId="{7CA5543A-8484-452F-AA7D-BF9E1830A76E}" type="pres">
      <dgm:prSet presAssocID="{1F829ED4-EF72-49EC-AC1D-C32EB240FF4A}" presName="parentLin" presStyleCnt="0"/>
      <dgm:spPr/>
    </dgm:pt>
    <dgm:pt modelId="{D777328C-9B43-47F2-B13C-FCAF85ABE83A}" type="pres">
      <dgm:prSet presAssocID="{1F829ED4-EF72-49EC-AC1D-C32EB240FF4A}" presName="parentLeftMargin" presStyleLbl="node1" presStyleIdx="2" presStyleCnt="7"/>
      <dgm:spPr/>
      <dgm:t>
        <a:bodyPr/>
        <a:lstStyle/>
        <a:p>
          <a:endParaRPr lang="en-SG"/>
        </a:p>
      </dgm:t>
    </dgm:pt>
    <dgm:pt modelId="{A7BC2036-0690-4D4B-B92C-E8A3E2F18D80}" type="pres">
      <dgm:prSet presAssocID="{1F829ED4-EF72-49EC-AC1D-C32EB240FF4A}" presName="parentText" presStyleLbl="node1" presStyleIdx="3" presStyleCnt="7">
        <dgm:presLayoutVars>
          <dgm:chMax val="0"/>
          <dgm:bulletEnabled val="1"/>
        </dgm:presLayoutVars>
      </dgm:prSet>
      <dgm:spPr/>
      <dgm:t>
        <a:bodyPr/>
        <a:lstStyle/>
        <a:p>
          <a:endParaRPr lang="en-SG"/>
        </a:p>
      </dgm:t>
    </dgm:pt>
    <dgm:pt modelId="{7AAAE7BB-5719-4866-B77E-5DCEC8ADDB33}" type="pres">
      <dgm:prSet presAssocID="{1F829ED4-EF72-49EC-AC1D-C32EB240FF4A}" presName="negativeSpace" presStyleCnt="0"/>
      <dgm:spPr/>
    </dgm:pt>
    <dgm:pt modelId="{5A85A751-DC9F-42CE-AABC-9484F81FDB1F}" type="pres">
      <dgm:prSet presAssocID="{1F829ED4-EF72-49EC-AC1D-C32EB240FF4A}" presName="childText" presStyleLbl="conFgAcc1" presStyleIdx="3" presStyleCnt="7">
        <dgm:presLayoutVars>
          <dgm:bulletEnabled val="1"/>
        </dgm:presLayoutVars>
      </dgm:prSet>
      <dgm:spPr/>
    </dgm:pt>
    <dgm:pt modelId="{AEC53ECC-A22F-406B-B609-FBACF5A89AAF}" type="pres">
      <dgm:prSet presAssocID="{4953C497-CC9C-47F0-8C78-8276B6BDB376}" presName="spaceBetweenRectangles" presStyleCnt="0"/>
      <dgm:spPr/>
    </dgm:pt>
    <dgm:pt modelId="{0F86A9CE-EAAD-4F21-9AB6-9A164460553B}" type="pres">
      <dgm:prSet presAssocID="{3629D472-FF7E-44EF-A43B-57226EF0A975}" presName="parentLin" presStyleCnt="0"/>
      <dgm:spPr/>
    </dgm:pt>
    <dgm:pt modelId="{E4A7F427-433A-4CE2-9150-E3B5C5C9FBEA}" type="pres">
      <dgm:prSet presAssocID="{3629D472-FF7E-44EF-A43B-57226EF0A975}" presName="parentLeftMargin" presStyleLbl="node1" presStyleIdx="3" presStyleCnt="7"/>
      <dgm:spPr/>
      <dgm:t>
        <a:bodyPr/>
        <a:lstStyle/>
        <a:p>
          <a:endParaRPr lang="en-SG"/>
        </a:p>
      </dgm:t>
    </dgm:pt>
    <dgm:pt modelId="{3E13F530-1FB4-47DA-93D7-C9B8EFBD3EB9}" type="pres">
      <dgm:prSet presAssocID="{3629D472-FF7E-44EF-A43B-57226EF0A975}" presName="parentText" presStyleLbl="node1" presStyleIdx="4" presStyleCnt="7">
        <dgm:presLayoutVars>
          <dgm:chMax val="0"/>
          <dgm:bulletEnabled val="1"/>
        </dgm:presLayoutVars>
      </dgm:prSet>
      <dgm:spPr/>
      <dgm:t>
        <a:bodyPr/>
        <a:lstStyle/>
        <a:p>
          <a:endParaRPr lang="en-SG"/>
        </a:p>
      </dgm:t>
    </dgm:pt>
    <dgm:pt modelId="{CA36BBD4-6B3C-488D-928E-15E90C703CFF}" type="pres">
      <dgm:prSet presAssocID="{3629D472-FF7E-44EF-A43B-57226EF0A975}" presName="negativeSpace" presStyleCnt="0"/>
      <dgm:spPr/>
    </dgm:pt>
    <dgm:pt modelId="{1A12D324-A79D-4026-B28C-7AE235D4EFBC}" type="pres">
      <dgm:prSet presAssocID="{3629D472-FF7E-44EF-A43B-57226EF0A975}" presName="childText" presStyleLbl="conFgAcc1" presStyleIdx="4" presStyleCnt="7">
        <dgm:presLayoutVars>
          <dgm:bulletEnabled val="1"/>
        </dgm:presLayoutVars>
      </dgm:prSet>
      <dgm:spPr/>
    </dgm:pt>
    <dgm:pt modelId="{EC5B7A2E-37B9-4F5C-AF08-5C5BB61496BD}" type="pres">
      <dgm:prSet presAssocID="{922F9F11-0078-4A3D-831C-08546CC6C180}" presName="spaceBetweenRectangles" presStyleCnt="0"/>
      <dgm:spPr/>
    </dgm:pt>
    <dgm:pt modelId="{63B56B81-F543-4C1E-8179-F94C247EEAF3}" type="pres">
      <dgm:prSet presAssocID="{21E7CFC5-FC77-4AC8-BBB7-A92A7D7C6EF6}" presName="parentLin" presStyleCnt="0"/>
      <dgm:spPr/>
    </dgm:pt>
    <dgm:pt modelId="{3CA936C7-B933-4404-92A7-FEEC3906CA31}" type="pres">
      <dgm:prSet presAssocID="{21E7CFC5-FC77-4AC8-BBB7-A92A7D7C6EF6}" presName="parentLeftMargin" presStyleLbl="node1" presStyleIdx="4" presStyleCnt="7"/>
      <dgm:spPr/>
      <dgm:t>
        <a:bodyPr/>
        <a:lstStyle/>
        <a:p>
          <a:endParaRPr lang="en-SG"/>
        </a:p>
      </dgm:t>
    </dgm:pt>
    <dgm:pt modelId="{A5D2BB63-D6A5-4759-95EC-95CA76700D4F}" type="pres">
      <dgm:prSet presAssocID="{21E7CFC5-FC77-4AC8-BBB7-A92A7D7C6EF6}" presName="parentText" presStyleLbl="node1" presStyleIdx="5" presStyleCnt="7">
        <dgm:presLayoutVars>
          <dgm:chMax val="0"/>
          <dgm:bulletEnabled val="1"/>
        </dgm:presLayoutVars>
      </dgm:prSet>
      <dgm:spPr/>
      <dgm:t>
        <a:bodyPr/>
        <a:lstStyle/>
        <a:p>
          <a:endParaRPr lang="en-SG"/>
        </a:p>
      </dgm:t>
    </dgm:pt>
    <dgm:pt modelId="{06A790F9-F28F-49D8-9277-DA52BA9AAD47}" type="pres">
      <dgm:prSet presAssocID="{21E7CFC5-FC77-4AC8-BBB7-A92A7D7C6EF6}" presName="negativeSpace" presStyleCnt="0"/>
      <dgm:spPr/>
    </dgm:pt>
    <dgm:pt modelId="{08CB1F9C-E141-4AB6-B72E-5B46878B817A}" type="pres">
      <dgm:prSet presAssocID="{21E7CFC5-FC77-4AC8-BBB7-A92A7D7C6EF6}" presName="childText" presStyleLbl="conFgAcc1" presStyleIdx="5" presStyleCnt="7">
        <dgm:presLayoutVars>
          <dgm:bulletEnabled val="1"/>
        </dgm:presLayoutVars>
      </dgm:prSet>
      <dgm:spPr/>
    </dgm:pt>
    <dgm:pt modelId="{8F2406FE-A374-4C92-BDB7-58553FA12F25}" type="pres">
      <dgm:prSet presAssocID="{EC4D2A6E-7EDA-4732-A173-D8B4076D3B7D}" presName="spaceBetweenRectangles" presStyleCnt="0"/>
      <dgm:spPr/>
    </dgm:pt>
    <dgm:pt modelId="{9F3EE4F4-534A-4D8E-8ACB-E9A520E45E66}" type="pres">
      <dgm:prSet presAssocID="{240294C4-9984-4E94-8CCC-8DA3E841BCD9}" presName="parentLin" presStyleCnt="0"/>
      <dgm:spPr/>
    </dgm:pt>
    <dgm:pt modelId="{DAD16054-D022-4BAB-9D24-50496EC5EB1F}" type="pres">
      <dgm:prSet presAssocID="{240294C4-9984-4E94-8CCC-8DA3E841BCD9}" presName="parentLeftMargin" presStyleLbl="node1" presStyleIdx="5" presStyleCnt="7"/>
      <dgm:spPr/>
      <dgm:t>
        <a:bodyPr/>
        <a:lstStyle/>
        <a:p>
          <a:endParaRPr lang="en-SG"/>
        </a:p>
      </dgm:t>
    </dgm:pt>
    <dgm:pt modelId="{24BDAE0D-B9AE-4CDC-9BB9-3384D02BDBB4}" type="pres">
      <dgm:prSet presAssocID="{240294C4-9984-4E94-8CCC-8DA3E841BCD9}" presName="parentText" presStyleLbl="node1" presStyleIdx="6" presStyleCnt="7">
        <dgm:presLayoutVars>
          <dgm:chMax val="0"/>
          <dgm:bulletEnabled val="1"/>
        </dgm:presLayoutVars>
      </dgm:prSet>
      <dgm:spPr/>
      <dgm:t>
        <a:bodyPr/>
        <a:lstStyle/>
        <a:p>
          <a:endParaRPr lang="en-SG"/>
        </a:p>
      </dgm:t>
    </dgm:pt>
    <dgm:pt modelId="{571E958F-CFCA-4C10-B250-0A7C7632B930}" type="pres">
      <dgm:prSet presAssocID="{240294C4-9984-4E94-8CCC-8DA3E841BCD9}" presName="negativeSpace" presStyleCnt="0"/>
      <dgm:spPr/>
    </dgm:pt>
    <dgm:pt modelId="{4AE9C178-414B-4143-9924-39E9DBD820F4}" type="pres">
      <dgm:prSet presAssocID="{240294C4-9984-4E94-8CCC-8DA3E841BCD9}" presName="childText" presStyleLbl="conFgAcc1" presStyleIdx="6" presStyleCnt="7">
        <dgm:presLayoutVars>
          <dgm:bulletEnabled val="1"/>
        </dgm:presLayoutVars>
      </dgm:prSet>
      <dgm:spPr/>
    </dgm:pt>
  </dgm:ptLst>
  <dgm:cxnLst>
    <dgm:cxn modelId="{0C48FE5A-A22C-4364-9EDC-21404D596424}" type="presOf" srcId="{46A68307-31FB-4900-90E9-938CA436CE3E}" destId="{186438E5-340F-4408-89F4-59E7A57C5EAC}" srcOrd="1" destOrd="0" presId="urn:microsoft.com/office/officeart/2005/8/layout/list1"/>
    <dgm:cxn modelId="{D1C14C9B-9F18-4C06-8789-9B8269C5F8AE}" type="presOf" srcId="{21E7CFC5-FC77-4AC8-BBB7-A92A7D7C6EF6}" destId="{A5D2BB63-D6A5-4759-95EC-95CA76700D4F}" srcOrd="1" destOrd="0" presId="urn:microsoft.com/office/officeart/2005/8/layout/list1"/>
    <dgm:cxn modelId="{D17A1DDB-2B75-445B-81D5-17837C62C7FE}" type="presOf" srcId="{240294C4-9984-4E94-8CCC-8DA3E841BCD9}" destId="{DAD16054-D022-4BAB-9D24-50496EC5EB1F}" srcOrd="0" destOrd="0" presId="urn:microsoft.com/office/officeart/2005/8/layout/list1"/>
    <dgm:cxn modelId="{DA5C606C-872A-46EF-9C51-F284A12F0A49}" srcId="{43685962-2EAA-4A03-BE2E-E1E423A8001B}" destId="{1F829ED4-EF72-49EC-AC1D-C32EB240FF4A}" srcOrd="3" destOrd="0" parTransId="{2B385D08-6FD5-43AE-9E8D-11F8669D941C}" sibTransId="{4953C497-CC9C-47F0-8C78-8276B6BDB376}"/>
    <dgm:cxn modelId="{59B9B6E6-15CF-4576-A498-2DE9E7588016}" type="presOf" srcId="{B75CC63F-EB1E-4CC6-BBC6-D21308CE48E7}" destId="{F01CDA86-37DC-4A46-BF22-90337E770D2C}" srcOrd="0" destOrd="0" presId="urn:microsoft.com/office/officeart/2005/8/layout/list1"/>
    <dgm:cxn modelId="{B8C4FB46-9975-41C4-9F22-1B7133644942}" type="presOf" srcId="{3629D472-FF7E-44EF-A43B-57226EF0A975}" destId="{E4A7F427-433A-4CE2-9150-E3B5C5C9FBEA}" srcOrd="0" destOrd="0" presId="urn:microsoft.com/office/officeart/2005/8/layout/list1"/>
    <dgm:cxn modelId="{DC9770B8-7166-452A-AFF7-EA60100D4CCD}" type="presOf" srcId="{43685962-2EAA-4A03-BE2E-E1E423A8001B}" destId="{D360CE0B-AEC1-4EA5-B48F-94585E2F0B90}" srcOrd="0" destOrd="0" presId="urn:microsoft.com/office/officeart/2005/8/layout/list1"/>
    <dgm:cxn modelId="{69520CB7-8667-4E49-BB47-84F6236BE481}" type="presOf" srcId="{46A68307-31FB-4900-90E9-938CA436CE3E}" destId="{8F7B1ECA-1863-4FE3-A63E-213028D4130A}" srcOrd="0" destOrd="0" presId="urn:microsoft.com/office/officeart/2005/8/layout/list1"/>
    <dgm:cxn modelId="{8AA7E358-7912-4028-A252-8F65CE3BFED9}" srcId="{43685962-2EAA-4A03-BE2E-E1E423A8001B}" destId="{240294C4-9984-4E94-8CCC-8DA3E841BCD9}" srcOrd="6" destOrd="0" parTransId="{B5B567F3-C89B-41FC-8608-DB650E0B7CD2}" sibTransId="{BC63F3A3-1682-4875-8EC8-B3C7A4C830CE}"/>
    <dgm:cxn modelId="{8C71C437-4CAF-46FD-B5D0-21012BE25375}" srcId="{43685962-2EAA-4A03-BE2E-E1E423A8001B}" destId="{21E7CFC5-FC77-4AC8-BBB7-A92A7D7C6EF6}" srcOrd="5" destOrd="0" parTransId="{A083EF51-BDAF-46C5-B72C-0CE1D98319BF}" sibTransId="{EC4D2A6E-7EDA-4732-A173-D8B4076D3B7D}"/>
    <dgm:cxn modelId="{1759F6D0-C798-4B47-B5BC-01E846025983}" type="presOf" srcId="{B75CC63F-EB1E-4CC6-BBC6-D21308CE48E7}" destId="{867C40A7-5491-4515-9A1F-3D7F7F496BA2}" srcOrd="1" destOrd="0" presId="urn:microsoft.com/office/officeart/2005/8/layout/list1"/>
    <dgm:cxn modelId="{E229DE8C-27FF-4235-AC74-0818412CCA8F}" srcId="{43685962-2EAA-4A03-BE2E-E1E423A8001B}" destId="{3629D472-FF7E-44EF-A43B-57226EF0A975}" srcOrd="4" destOrd="0" parTransId="{24FB87F4-00A7-478B-BBBD-4719E2AF0B40}" sibTransId="{922F9F11-0078-4A3D-831C-08546CC6C180}"/>
    <dgm:cxn modelId="{12AB4852-13F7-4C36-BD32-A9076E052FEE}" type="presOf" srcId="{3629D472-FF7E-44EF-A43B-57226EF0A975}" destId="{3E13F530-1FB4-47DA-93D7-C9B8EFBD3EB9}" srcOrd="1" destOrd="0" presId="urn:microsoft.com/office/officeart/2005/8/layout/list1"/>
    <dgm:cxn modelId="{1BB63D54-EDB3-44B2-864B-E5AA5A4E54E4}" type="presOf" srcId="{1F829ED4-EF72-49EC-AC1D-C32EB240FF4A}" destId="{D777328C-9B43-47F2-B13C-FCAF85ABE83A}" srcOrd="0" destOrd="0" presId="urn:microsoft.com/office/officeart/2005/8/layout/list1"/>
    <dgm:cxn modelId="{F538AD81-4096-4E9A-83A9-0998B3B0A2BC}" type="presOf" srcId="{21E7CFC5-FC77-4AC8-BBB7-A92A7D7C6EF6}" destId="{3CA936C7-B933-4404-92A7-FEEC3906CA31}" srcOrd="0" destOrd="0" presId="urn:microsoft.com/office/officeart/2005/8/layout/list1"/>
    <dgm:cxn modelId="{8A3F31CB-A8D4-4F23-8504-A8F177E0C795}" type="presOf" srcId="{13CDB359-8F3F-4385-AE5D-B610BA9ADBBB}" destId="{483C2F30-C0F0-4F49-A635-BF856E61D0A3}" srcOrd="0" destOrd="0" presId="urn:microsoft.com/office/officeart/2005/8/layout/list1"/>
    <dgm:cxn modelId="{C4231F0C-BDEF-40FE-A28D-C4E9F66A47E6}" type="presOf" srcId="{240294C4-9984-4E94-8CCC-8DA3E841BCD9}" destId="{24BDAE0D-B9AE-4CDC-9BB9-3384D02BDBB4}" srcOrd="1" destOrd="0" presId="urn:microsoft.com/office/officeart/2005/8/layout/list1"/>
    <dgm:cxn modelId="{C08E8B7C-F0A7-4AEC-ABE1-655E203A33FF}" srcId="{43685962-2EAA-4A03-BE2E-E1E423A8001B}" destId="{46A68307-31FB-4900-90E9-938CA436CE3E}" srcOrd="2" destOrd="0" parTransId="{74AA3CA0-6B0E-4906-86F8-995EBF4365BA}" sibTransId="{A8AB75E5-2314-44C9-9E6A-43ECCDDAD728}"/>
    <dgm:cxn modelId="{B72089F7-91E6-4C56-97DE-2F2DF394254F}" type="presOf" srcId="{1F829ED4-EF72-49EC-AC1D-C32EB240FF4A}" destId="{A7BC2036-0690-4D4B-B92C-E8A3E2F18D80}" srcOrd="1" destOrd="0" presId="urn:microsoft.com/office/officeart/2005/8/layout/list1"/>
    <dgm:cxn modelId="{A9CB3125-A634-4792-8F79-09123F4841E2}" srcId="{43685962-2EAA-4A03-BE2E-E1E423A8001B}" destId="{13CDB359-8F3F-4385-AE5D-B610BA9ADBBB}" srcOrd="0" destOrd="0" parTransId="{102157D1-5EA1-48D3-94F4-537E9B982D93}" sibTransId="{EBECB29C-9751-4448-9B29-305ACE8A5EFB}"/>
    <dgm:cxn modelId="{E2DB8A54-D734-4793-86D7-04DD614F5367}" srcId="{43685962-2EAA-4A03-BE2E-E1E423A8001B}" destId="{B75CC63F-EB1E-4CC6-BBC6-D21308CE48E7}" srcOrd="1" destOrd="0" parTransId="{3F8880AD-78E3-4709-86B2-01A8F47CF032}" sibTransId="{A1C30670-474B-49D7-998C-1F304ECA3467}"/>
    <dgm:cxn modelId="{68377B26-A779-49A9-B205-27AE052671D8}" type="presOf" srcId="{13CDB359-8F3F-4385-AE5D-B610BA9ADBBB}" destId="{F69DB889-471F-4388-BCAC-FE6F2C33A6B9}" srcOrd="1" destOrd="0" presId="urn:microsoft.com/office/officeart/2005/8/layout/list1"/>
    <dgm:cxn modelId="{3393473A-098A-4493-BA6D-EA4486E7C0F2}" type="presParOf" srcId="{D360CE0B-AEC1-4EA5-B48F-94585E2F0B90}" destId="{4088F430-04E9-447B-97C2-0F17160C8FF3}" srcOrd="0" destOrd="0" presId="urn:microsoft.com/office/officeart/2005/8/layout/list1"/>
    <dgm:cxn modelId="{8B692C26-A687-4CAA-A639-0D9F1537AC5E}" type="presParOf" srcId="{4088F430-04E9-447B-97C2-0F17160C8FF3}" destId="{483C2F30-C0F0-4F49-A635-BF856E61D0A3}" srcOrd="0" destOrd="0" presId="urn:microsoft.com/office/officeart/2005/8/layout/list1"/>
    <dgm:cxn modelId="{909F742D-C4E3-458E-9E6D-E764CDA4AF3D}" type="presParOf" srcId="{4088F430-04E9-447B-97C2-0F17160C8FF3}" destId="{F69DB889-471F-4388-BCAC-FE6F2C33A6B9}" srcOrd="1" destOrd="0" presId="urn:microsoft.com/office/officeart/2005/8/layout/list1"/>
    <dgm:cxn modelId="{B7C136F1-FF24-4AD5-9832-D052C2CD2283}" type="presParOf" srcId="{D360CE0B-AEC1-4EA5-B48F-94585E2F0B90}" destId="{F2A6D3D3-37F2-4219-8A19-1A5BC9B7900C}" srcOrd="1" destOrd="0" presId="urn:microsoft.com/office/officeart/2005/8/layout/list1"/>
    <dgm:cxn modelId="{607AAF50-5713-4D6D-B81B-4FD8E8F77E8F}" type="presParOf" srcId="{D360CE0B-AEC1-4EA5-B48F-94585E2F0B90}" destId="{0C3946F4-BFE5-4A78-9110-C8F4EAA9B9FB}" srcOrd="2" destOrd="0" presId="urn:microsoft.com/office/officeart/2005/8/layout/list1"/>
    <dgm:cxn modelId="{1E42C1D8-6644-45EA-98CB-6223068A5F56}" type="presParOf" srcId="{D360CE0B-AEC1-4EA5-B48F-94585E2F0B90}" destId="{62CE08BA-4E8B-4333-B435-1611DE5A3118}" srcOrd="3" destOrd="0" presId="urn:microsoft.com/office/officeart/2005/8/layout/list1"/>
    <dgm:cxn modelId="{AA23C3B7-83CA-4823-A636-2CEC9F202ACD}" type="presParOf" srcId="{D360CE0B-AEC1-4EA5-B48F-94585E2F0B90}" destId="{068B9CD6-A533-413D-90B3-93E1352D8515}" srcOrd="4" destOrd="0" presId="urn:microsoft.com/office/officeart/2005/8/layout/list1"/>
    <dgm:cxn modelId="{6835844F-4C54-43A5-ADC1-44ECDDEF8447}" type="presParOf" srcId="{068B9CD6-A533-413D-90B3-93E1352D8515}" destId="{F01CDA86-37DC-4A46-BF22-90337E770D2C}" srcOrd="0" destOrd="0" presId="urn:microsoft.com/office/officeart/2005/8/layout/list1"/>
    <dgm:cxn modelId="{7B143502-4A9C-402E-98F0-16B4F30E524F}" type="presParOf" srcId="{068B9CD6-A533-413D-90B3-93E1352D8515}" destId="{867C40A7-5491-4515-9A1F-3D7F7F496BA2}" srcOrd="1" destOrd="0" presId="urn:microsoft.com/office/officeart/2005/8/layout/list1"/>
    <dgm:cxn modelId="{73DD001C-81F6-4BB6-AEC5-304D8BA87552}" type="presParOf" srcId="{D360CE0B-AEC1-4EA5-B48F-94585E2F0B90}" destId="{62E158C3-D456-4897-A3E0-254E7064D2F6}" srcOrd="5" destOrd="0" presId="urn:microsoft.com/office/officeart/2005/8/layout/list1"/>
    <dgm:cxn modelId="{BBC6F422-5F4C-48F3-A7BC-C06BD5E6F74A}" type="presParOf" srcId="{D360CE0B-AEC1-4EA5-B48F-94585E2F0B90}" destId="{CF5A27FD-410C-45FB-A6C8-7FF27F2A5C62}" srcOrd="6" destOrd="0" presId="urn:microsoft.com/office/officeart/2005/8/layout/list1"/>
    <dgm:cxn modelId="{FF27D8F3-AFD1-4611-BDA4-FDA4CFA47647}" type="presParOf" srcId="{D360CE0B-AEC1-4EA5-B48F-94585E2F0B90}" destId="{F13F3CC6-5166-473A-8D9A-8F6D2AA24FC7}" srcOrd="7" destOrd="0" presId="urn:microsoft.com/office/officeart/2005/8/layout/list1"/>
    <dgm:cxn modelId="{E882AB3A-FD6F-4C6B-8E85-0644A14AC22E}" type="presParOf" srcId="{D360CE0B-AEC1-4EA5-B48F-94585E2F0B90}" destId="{64F449C2-326C-4A45-9B75-5064D9A904D2}" srcOrd="8" destOrd="0" presId="urn:microsoft.com/office/officeart/2005/8/layout/list1"/>
    <dgm:cxn modelId="{E9311C2F-80E1-40D1-90DF-EBC3BFCC6A18}" type="presParOf" srcId="{64F449C2-326C-4A45-9B75-5064D9A904D2}" destId="{8F7B1ECA-1863-4FE3-A63E-213028D4130A}" srcOrd="0" destOrd="0" presId="urn:microsoft.com/office/officeart/2005/8/layout/list1"/>
    <dgm:cxn modelId="{4C763DD1-DC8D-4EA3-BF64-C70EB4709BBD}" type="presParOf" srcId="{64F449C2-326C-4A45-9B75-5064D9A904D2}" destId="{186438E5-340F-4408-89F4-59E7A57C5EAC}" srcOrd="1" destOrd="0" presId="urn:microsoft.com/office/officeart/2005/8/layout/list1"/>
    <dgm:cxn modelId="{F2F4B291-2961-44A1-8146-59CA12B1FCAD}" type="presParOf" srcId="{D360CE0B-AEC1-4EA5-B48F-94585E2F0B90}" destId="{99607BC8-3485-4CC0-9D3D-C6E41B2200FF}" srcOrd="9" destOrd="0" presId="urn:microsoft.com/office/officeart/2005/8/layout/list1"/>
    <dgm:cxn modelId="{79F92AAD-8A7F-4100-9D98-A40CBDE91935}" type="presParOf" srcId="{D360CE0B-AEC1-4EA5-B48F-94585E2F0B90}" destId="{74C4E629-8A61-4DAC-A1B8-C9D4D22E2F3A}" srcOrd="10" destOrd="0" presId="urn:microsoft.com/office/officeart/2005/8/layout/list1"/>
    <dgm:cxn modelId="{813B7473-B648-46CD-8A79-5931004CF0D5}" type="presParOf" srcId="{D360CE0B-AEC1-4EA5-B48F-94585E2F0B90}" destId="{4FA7E4A2-1CEE-4597-B948-2D1E9210BF01}" srcOrd="11" destOrd="0" presId="urn:microsoft.com/office/officeart/2005/8/layout/list1"/>
    <dgm:cxn modelId="{D9E37A98-29A6-4210-80CD-1D6720B33132}" type="presParOf" srcId="{D360CE0B-AEC1-4EA5-B48F-94585E2F0B90}" destId="{7CA5543A-8484-452F-AA7D-BF9E1830A76E}" srcOrd="12" destOrd="0" presId="urn:microsoft.com/office/officeart/2005/8/layout/list1"/>
    <dgm:cxn modelId="{2571C049-C04A-4596-801B-0016AB906A6A}" type="presParOf" srcId="{7CA5543A-8484-452F-AA7D-BF9E1830A76E}" destId="{D777328C-9B43-47F2-B13C-FCAF85ABE83A}" srcOrd="0" destOrd="0" presId="urn:microsoft.com/office/officeart/2005/8/layout/list1"/>
    <dgm:cxn modelId="{434B9BBA-D6A4-418E-B322-30ADFD6EFFE1}" type="presParOf" srcId="{7CA5543A-8484-452F-AA7D-BF9E1830A76E}" destId="{A7BC2036-0690-4D4B-B92C-E8A3E2F18D80}" srcOrd="1" destOrd="0" presId="urn:microsoft.com/office/officeart/2005/8/layout/list1"/>
    <dgm:cxn modelId="{DCF65619-FBFB-457A-B065-446D63EC4383}" type="presParOf" srcId="{D360CE0B-AEC1-4EA5-B48F-94585E2F0B90}" destId="{7AAAE7BB-5719-4866-B77E-5DCEC8ADDB33}" srcOrd="13" destOrd="0" presId="urn:microsoft.com/office/officeart/2005/8/layout/list1"/>
    <dgm:cxn modelId="{423D9219-A5A1-449D-8378-EF465E3051B5}" type="presParOf" srcId="{D360CE0B-AEC1-4EA5-B48F-94585E2F0B90}" destId="{5A85A751-DC9F-42CE-AABC-9484F81FDB1F}" srcOrd="14" destOrd="0" presId="urn:microsoft.com/office/officeart/2005/8/layout/list1"/>
    <dgm:cxn modelId="{005F3109-265B-43FB-8C53-40552C0038DE}" type="presParOf" srcId="{D360CE0B-AEC1-4EA5-B48F-94585E2F0B90}" destId="{AEC53ECC-A22F-406B-B609-FBACF5A89AAF}" srcOrd="15" destOrd="0" presId="urn:microsoft.com/office/officeart/2005/8/layout/list1"/>
    <dgm:cxn modelId="{75AC3D39-05D7-480C-8964-741FB63A03A4}" type="presParOf" srcId="{D360CE0B-AEC1-4EA5-B48F-94585E2F0B90}" destId="{0F86A9CE-EAAD-4F21-9AB6-9A164460553B}" srcOrd="16" destOrd="0" presId="urn:microsoft.com/office/officeart/2005/8/layout/list1"/>
    <dgm:cxn modelId="{6F19724D-DC73-4B62-8349-2388832EFD31}" type="presParOf" srcId="{0F86A9CE-EAAD-4F21-9AB6-9A164460553B}" destId="{E4A7F427-433A-4CE2-9150-E3B5C5C9FBEA}" srcOrd="0" destOrd="0" presId="urn:microsoft.com/office/officeart/2005/8/layout/list1"/>
    <dgm:cxn modelId="{91FEDB94-B3AF-44AF-B57A-3925F5E62F2F}" type="presParOf" srcId="{0F86A9CE-EAAD-4F21-9AB6-9A164460553B}" destId="{3E13F530-1FB4-47DA-93D7-C9B8EFBD3EB9}" srcOrd="1" destOrd="0" presId="urn:microsoft.com/office/officeart/2005/8/layout/list1"/>
    <dgm:cxn modelId="{E58770BD-F0AF-49C5-A2A8-853FB364963C}" type="presParOf" srcId="{D360CE0B-AEC1-4EA5-B48F-94585E2F0B90}" destId="{CA36BBD4-6B3C-488D-928E-15E90C703CFF}" srcOrd="17" destOrd="0" presId="urn:microsoft.com/office/officeart/2005/8/layout/list1"/>
    <dgm:cxn modelId="{D67039BD-C1EF-4221-AA06-11973237CABB}" type="presParOf" srcId="{D360CE0B-AEC1-4EA5-B48F-94585E2F0B90}" destId="{1A12D324-A79D-4026-B28C-7AE235D4EFBC}" srcOrd="18" destOrd="0" presId="urn:microsoft.com/office/officeart/2005/8/layout/list1"/>
    <dgm:cxn modelId="{82EE9A8A-466D-4976-AF69-D8B7F8251575}" type="presParOf" srcId="{D360CE0B-AEC1-4EA5-B48F-94585E2F0B90}" destId="{EC5B7A2E-37B9-4F5C-AF08-5C5BB61496BD}" srcOrd="19" destOrd="0" presId="urn:microsoft.com/office/officeart/2005/8/layout/list1"/>
    <dgm:cxn modelId="{A4E0CC97-6EDA-45E2-B1A8-6C6870D0A1F4}" type="presParOf" srcId="{D360CE0B-AEC1-4EA5-B48F-94585E2F0B90}" destId="{63B56B81-F543-4C1E-8179-F94C247EEAF3}" srcOrd="20" destOrd="0" presId="urn:microsoft.com/office/officeart/2005/8/layout/list1"/>
    <dgm:cxn modelId="{056C0CAD-C61F-49C0-891A-9C2C8ED39EEE}" type="presParOf" srcId="{63B56B81-F543-4C1E-8179-F94C247EEAF3}" destId="{3CA936C7-B933-4404-92A7-FEEC3906CA31}" srcOrd="0" destOrd="0" presId="urn:microsoft.com/office/officeart/2005/8/layout/list1"/>
    <dgm:cxn modelId="{1CC22564-1675-46B8-B8DD-00574C02BCD7}" type="presParOf" srcId="{63B56B81-F543-4C1E-8179-F94C247EEAF3}" destId="{A5D2BB63-D6A5-4759-95EC-95CA76700D4F}" srcOrd="1" destOrd="0" presId="urn:microsoft.com/office/officeart/2005/8/layout/list1"/>
    <dgm:cxn modelId="{913F1417-80FF-44A8-B309-F4028265B7D3}" type="presParOf" srcId="{D360CE0B-AEC1-4EA5-B48F-94585E2F0B90}" destId="{06A790F9-F28F-49D8-9277-DA52BA9AAD47}" srcOrd="21" destOrd="0" presId="urn:microsoft.com/office/officeart/2005/8/layout/list1"/>
    <dgm:cxn modelId="{46F351C7-E577-44B0-B8A8-C1AE5F0B7E9A}" type="presParOf" srcId="{D360CE0B-AEC1-4EA5-B48F-94585E2F0B90}" destId="{08CB1F9C-E141-4AB6-B72E-5B46878B817A}" srcOrd="22" destOrd="0" presId="urn:microsoft.com/office/officeart/2005/8/layout/list1"/>
    <dgm:cxn modelId="{11244DAC-E1AF-4DEE-9E59-1830D2F57E63}" type="presParOf" srcId="{D360CE0B-AEC1-4EA5-B48F-94585E2F0B90}" destId="{8F2406FE-A374-4C92-BDB7-58553FA12F25}" srcOrd="23" destOrd="0" presId="urn:microsoft.com/office/officeart/2005/8/layout/list1"/>
    <dgm:cxn modelId="{25ECB776-8B5B-4B1D-845E-F25AED2D32F7}" type="presParOf" srcId="{D360CE0B-AEC1-4EA5-B48F-94585E2F0B90}" destId="{9F3EE4F4-534A-4D8E-8ACB-E9A520E45E66}" srcOrd="24" destOrd="0" presId="urn:microsoft.com/office/officeart/2005/8/layout/list1"/>
    <dgm:cxn modelId="{A2F890A2-6C5D-408A-B6CF-A8BF4443C561}" type="presParOf" srcId="{9F3EE4F4-534A-4D8E-8ACB-E9A520E45E66}" destId="{DAD16054-D022-4BAB-9D24-50496EC5EB1F}" srcOrd="0" destOrd="0" presId="urn:microsoft.com/office/officeart/2005/8/layout/list1"/>
    <dgm:cxn modelId="{BAE90EDE-D19A-4849-AEF1-552C9FFF8148}" type="presParOf" srcId="{9F3EE4F4-534A-4D8E-8ACB-E9A520E45E66}" destId="{24BDAE0D-B9AE-4CDC-9BB9-3384D02BDBB4}" srcOrd="1" destOrd="0" presId="urn:microsoft.com/office/officeart/2005/8/layout/list1"/>
    <dgm:cxn modelId="{AD145074-68FB-4260-B647-196209B8E42A}" type="presParOf" srcId="{D360CE0B-AEC1-4EA5-B48F-94585E2F0B90}" destId="{571E958F-CFCA-4C10-B250-0A7C7632B930}" srcOrd="25" destOrd="0" presId="urn:microsoft.com/office/officeart/2005/8/layout/list1"/>
    <dgm:cxn modelId="{09BA22E5-F656-40FE-B230-FA5990BCA62E}" type="presParOf" srcId="{D360CE0B-AEC1-4EA5-B48F-94585E2F0B90}" destId="{4AE9C178-414B-4143-9924-39E9DBD820F4}" srcOrd="2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E18992-1B43-4774-BECE-EC7DE3E25BF3}" type="doc">
      <dgm:prSet loTypeId="urn:microsoft.com/office/officeart/2011/layout/TabList" loCatId="list" qsTypeId="urn:microsoft.com/office/officeart/2005/8/quickstyle/simple1" qsCatId="simple" csTypeId="urn:microsoft.com/office/officeart/2005/8/colors/colorful2" csCatId="colorful" phldr="1"/>
      <dgm:spPr/>
      <dgm:t>
        <a:bodyPr/>
        <a:lstStyle/>
        <a:p>
          <a:endParaRPr lang="en-SG"/>
        </a:p>
      </dgm:t>
    </dgm:pt>
    <dgm:pt modelId="{924BB355-9F82-4B69-A477-6ECEE9BBE22F}">
      <dgm:prSet phldrT="[Text]"/>
      <dgm:spPr/>
      <dgm:t>
        <a:bodyPr/>
        <a:lstStyle/>
        <a:p>
          <a:r>
            <a:rPr lang="en-SG" dirty="0" smtClean="0"/>
            <a:t>Environment</a:t>
          </a:r>
          <a:endParaRPr lang="en-SG" dirty="0"/>
        </a:p>
      </dgm:t>
    </dgm:pt>
    <dgm:pt modelId="{DF2E2C65-57AB-4837-AB05-EE57F7523C2D}" type="parTrans" cxnId="{3B840440-EF5D-4FF0-BB1C-46F3A1CE42C1}">
      <dgm:prSet/>
      <dgm:spPr/>
      <dgm:t>
        <a:bodyPr/>
        <a:lstStyle/>
        <a:p>
          <a:endParaRPr lang="en-SG"/>
        </a:p>
      </dgm:t>
    </dgm:pt>
    <dgm:pt modelId="{F015360C-7337-434D-9BDF-6C5DE99E803B}" type="sibTrans" cxnId="{3B840440-EF5D-4FF0-BB1C-46F3A1CE42C1}">
      <dgm:prSet/>
      <dgm:spPr/>
      <dgm:t>
        <a:bodyPr/>
        <a:lstStyle/>
        <a:p>
          <a:endParaRPr lang="en-SG"/>
        </a:p>
      </dgm:t>
    </dgm:pt>
    <dgm:pt modelId="{8C59AFB2-12FF-4E34-B734-AB01E24D6747}">
      <dgm:prSet phldrT="[Text]"/>
      <dgm:spPr/>
      <dgm:t>
        <a:bodyPr/>
        <a:lstStyle/>
        <a:p>
          <a:endParaRPr lang="en-SG" dirty="0"/>
        </a:p>
      </dgm:t>
    </dgm:pt>
    <dgm:pt modelId="{EEEEE038-D368-4C95-9E0B-7DCDFD840A70}" type="parTrans" cxnId="{818398E0-4A33-4DD2-B867-6CC95FF3205B}">
      <dgm:prSet/>
      <dgm:spPr/>
      <dgm:t>
        <a:bodyPr/>
        <a:lstStyle/>
        <a:p>
          <a:endParaRPr lang="en-SG"/>
        </a:p>
      </dgm:t>
    </dgm:pt>
    <dgm:pt modelId="{F88F39DC-5EE1-48EB-9D99-6C79F56FAB8A}" type="sibTrans" cxnId="{818398E0-4A33-4DD2-B867-6CC95FF3205B}">
      <dgm:prSet/>
      <dgm:spPr/>
      <dgm:t>
        <a:bodyPr/>
        <a:lstStyle/>
        <a:p>
          <a:endParaRPr lang="en-SG"/>
        </a:p>
      </dgm:t>
    </dgm:pt>
    <dgm:pt modelId="{41193E84-C947-4E35-86D4-BFA87D173A1F}">
      <dgm:prSet phldrT="[Text]"/>
      <dgm:spPr/>
      <dgm:t>
        <a:bodyPr/>
        <a:lstStyle/>
        <a:p>
          <a:r>
            <a:rPr lang="en-SG" dirty="0" smtClean="0"/>
            <a:t>To live in an environment that is conducive for independence, privacy and personal choice.</a:t>
          </a:r>
          <a:endParaRPr lang="en-SG" dirty="0"/>
        </a:p>
      </dgm:t>
    </dgm:pt>
    <dgm:pt modelId="{85002043-1322-44D0-9FF0-2D708DD9F549}" type="parTrans" cxnId="{8313AF0E-BD84-4FF4-9F3A-048F1E0A885D}">
      <dgm:prSet/>
      <dgm:spPr/>
      <dgm:t>
        <a:bodyPr/>
        <a:lstStyle/>
        <a:p>
          <a:endParaRPr lang="en-SG"/>
        </a:p>
      </dgm:t>
    </dgm:pt>
    <dgm:pt modelId="{D0EFD6AD-81C1-4D89-96FE-7F3FC5947F6C}" type="sibTrans" cxnId="{8313AF0E-BD84-4FF4-9F3A-048F1E0A885D}">
      <dgm:prSet/>
      <dgm:spPr/>
      <dgm:t>
        <a:bodyPr/>
        <a:lstStyle/>
        <a:p>
          <a:endParaRPr lang="en-SG"/>
        </a:p>
      </dgm:t>
    </dgm:pt>
    <dgm:pt modelId="{7B4F314E-3A25-4F06-AA6E-B5CBFB519874}">
      <dgm:prSet phldrT="[Text]"/>
      <dgm:spPr/>
      <dgm:t>
        <a:bodyPr/>
        <a:lstStyle/>
        <a:p>
          <a:r>
            <a:rPr lang="en-SG" dirty="0" smtClean="0"/>
            <a:t>Treatment</a:t>
          </a:r>
          <a:endParaRPr lang="en-SG" dirty="0"/>
        </a:p>
      </dgm:t>
    </dgm:pt>
    <dgm:pt modelId="{B09E27BC-E47B-4575-99B2-E8C9EA0F3A13}" type="parTrans" cxnId="{BF2469A0-D6C1-4395-94B7-18291655A540}">
      <dgm:prSet/>
      <dgm:spPr/>
      <dgm:t>
        <a:bodyPr/>
        <a:lstStyle/>
        <a:p>
          <a:endParaRPr lang="en-SG"/>
        </a:p>
      </dgm:t>
    </dgm:pt>
    <dgm:pt modelId="{A53D0765-548F-4F96-B98E-7E3A02342CCF}" type="sibTrans" cxnId="{BF2469A0-D6C1-4395-94B7-18291655A540}">
      <dgm:prSet/>
      <dgm:spPr/>
      <dgm:t>
        <a:bodyPr/>
        <a:lstStyle/>
        <a:p>
          <a:endParaRPr lang="en-SG"/>
        </a:p>
      </dgm:t>
    </dgm:pt>
    <dgm:pt modelId="{6D6E4916-247E-426D-AECB-DD038B85CCF5}">
      <dgm:prSet phldrT="[Text]"/>
      <dgm:spPr/>
      <dgm:t>
        <a:bodyPr/>
        <a:lstStyle/>
        <a:p>
          <a:r>
            <a:rPr lang="en-SG" dirty="0" smtClean="0"/>
            <a:t>To be treated with consideration, respect and dignity.</a:t>
          </a:r>
          <a:endParaRPr lang="en-SG" dirty="0"/>
        </a:p>
      </dgm:t>
    </dgm:pt>
    <dgm:pt modelId="{BED1AA94-A8FE-4BF1-B490-CD96C2478D2B}" type="parTrans" cxnId="{B3E0A914-0B97-403C-B772-7C0743C75258}">
      <dgm:prSet/>
      <dgm:spPr/>
      <dgm:t>
        <a:bodyPr/>
        <a:lstStyle/>
        <a:p>
          <a:endParaRPr lang="en-SG"/>
        </a:p>
      </dgm:t>
    </dgm:pt>
    <dgm:pt modelId="{916CE37D-7AEC-4E92-8010-FCE85EEC4218}" type="sibTrans" cxnId="{B3E0A914-0B97-403C-B772-7C0743C75258}">
      <dgm:prSet/>
      <dgm:spPr/>
      <dgm:t>
        <a:bodyPr/>
        <a:lstStyle/>
        <a:p>
          <a:endParaRPr lang="en-SG"/>
        </a:p>
      </dgm:t>
    </dgm:pt>
    <dgm:pt modelId="{98E2DE60-0984-47B4-B12A-1DD26B41D4D9}">
      <dgm:prSet phldrT="[Text]"/>
      <dgm:spPr/>
      <dgm:t>
        <a:bodyPr/>
        <a:lstStyle/>
        <a:p>
          <a:r>
            <a:rPr lang="en-SG" dirty="0" smtClean="0"/>
            <a:t>Privacy</a:t>
          </a:r>
          <a:endParaRPr lang="en-SG" dirty="0"/>
        </a:p>
      </dgm:t>
    </dgm:pt>
    <dgm:pt modelId="{23396B0B-7195-4EE8-9387-C6774B6BC279}" type="parTrans" cxnId="{DE7F4A87-86B7-4336-A437-44FFB168D910}">
      <dgm:prSet/>
      <dgm:spPr/>
      <dgm:t>
        <a:bodyPr/>
        <a:lstStyle/>
        <a:p>
          <a:endParaRPr lang="en-SG"/>
        </a:p>
      </dgm:t>
    </dgm:pt>
    <dgm:pt modelId="{828F5199-CAC0-495E-AE5A-06ACF77AF3E1}" type="sibTrans" cxnId="{DE7F4A87-86B7-4336-A437-44FFB168D910}">
      <dgm:prSet/>
      <dgm:spPr/>
      <dgm:t>
        <a:bodyPr/>
        <a:lstStyle/>
        <a:p>
          <a:endParaRPr lang="en-SG"/>
        </a:p>
      </dgm:t>
    </dgm:pt>
    <dgm:pt modelId="{3CA11C77-A47A-4FEB-95E4-5B147550168E}">
      <dgm:prSet phldrT="[Text]" phldr="1"/>
      <dgm:spPr/>
      <dgm:t>
        <a:bodyPr/>
        <a:lstStyle/>
        <a:p>
          <a:endParaRPr lang="en-SG" dirty="0"/>
        </a:p>
      </dgm:t>
    </dgm:pt>
    <dgm:pt modelId="{E88383C8-4115-4B19-9318-754E2CCFFCBE}" type="parTrans" cxnId="{75CCB6E9-D89C-4139-B0AF-2FCFD762B182}">
      <dgm:prSet/>
      <dgm:spPr/>
      <dgm:t>
        <a:bodyPr/>
        <a:lstStyle/>
        <a:p>
          <a:endParaRPr lang="en-SG"/>
        </a:p>
      </dgm:t>
    </dgm:pt>
    <dgm:pt modelId="{D0AC6FE8-DE5A-4F87-ABCE-0E13DBF8C230}" type="sibTrans" cxnId="{75CCB6E9-D89C-4139-B0AF-2FCFD762B182}">
      <dgm:prSet/>
      <dgm:spPr/>
      <dgm:t>
        <a:bodyPr/>
        <a:lstStyle/>
        <a:p>
          <a:endParaRPr lang="en-SG"/>
        </a:p>
      </dgm:t>
    </dgm:pt>
    <dgm:pt modelId="{B3360194-B3ED-4C9F-B717-BC7EA1CC72E0}">
      <dgm:prSet phldrT="[Text]"/>
      <dgm:spPr/>
      <dgm:t>
        <a:bodyPr/>
        <a:lstStyle/>
        <a:p>
          <a:r>
            <a:rPr lang="en-SG" dirty="0" smtClean="0"/>
            <a:t>To have privacy in correspondence, communications, visitations, hygiene and health related services</a:t>
          </a:r>
          <a:endParaRPr lang="en-SG" dirty="0"/>
        </a:p>
      </dgm:t>
    </dgm:pt>
    <dgm:pt modelId="{BB880067-6669-422C-8381-71CFA58AEBA8}" type="parTrans" cxnId="{145A8866-2DA8-47BE-9F49-5FE8F323E1A9}">
      <dgm:prSet/>
      <dgm:spPr/>
      <dgm:t>
        <a:bodyPr/>
        <a:lstStyle/>
        <a:p>
          <a:endParaRPr lang="en-SG"/>
        </a:p>
      </dgm:t>
    </dgm:pt>
    <dgm:pt modelId="{44BA10C3-DB33-4759-B4F6-7F8289FDB8DA}" type="sibTrans" cxnId="{145A8866-2DA8-47BE-9F49-5FE8F323E1A9}">
      <dgm:prSet/>
      <dgm:spPr/>
      <dgm:t>
        <a:bodyPr/>
        <a:lstStyle/>
        <a:p>
          <a:endParaRPr lang="en-SG"/>
        </a:p>
      </dgm:t>
    </dgm:pt>
    <dgm:pt modelId="{2539D9FC-F942-499B-8D56-1A8FA7441F34}">
      <dgm:prSet phldrT="[Text]" phldr="1"/>
      <dgm:spPr/>
      <dgm:t>
        <a:bodyPr/>
        <a:lstStyle/>
        <a:p>
          <a:endParaRPr lang="en-SG" dirty="0"/>
        </a:p>
      </dgm:t>
    </dgm:pt>
    <dgm:pt modelId="{BF122024-A19A-4B3D-B45C-C7C808080B5E}" type="sibTrans" cxnId="{52DF39FA-2247-4250-8E1F-55D5BF09B3A4}">
      <dgm:prSet/>
      <dgm:spPr/>
      <dgm:t>
        <a:bodyPr/>
        <a:lstStyle/>
        <a:p>
          <a:endParaRPr lang="en-SG"/>
        </a:p>
      </dgm:t>
    </dgm:pt>
    <dgm:pt modelId="{C1F56C5B-147F-4150-8377-0DC1ADAC9F2C}" type="parTrans" cxnId="{52DF39FA-2247-4250-8E1F-55D5BF09B3A4}">
      <dgm:prSet/>
      <dgm:spPr/>
      <dgm:t>
        <a:bodyPr/>
        <a:lstStyle/>
        <a:p>
          <a:endParaRPr lang="en-SG"/>
        </a:p>
      </dgm:t>
    </dgm:pt>
    <dgm:pt modelId="{E093C371-E0F9-4CCC-8D00-875EAEFAFAAA}" type="pres">
      <dgm:prSet presAssocID="{6EE18992-1B43-4774-BECE-EC7DE3E25BF3}" presName="Name0" presStyleCnt="0">
        <dgm:presLayoutVars>
          <dgm:chMax/>
          <dgm:chPref val="3"/>
          <dgm:dir/>
          <dgm:animOne val="branch"/>
          <dgm:animLvl val="lvl"/>
        </dgm:presLayoutVars>
      </dgm:prSet>
      <dgm:spPr/>
      <dgm:t>
        <a:bodyPr/>
        <a:lstStyle/>
        <a:p>
          <a:endParaRPr lang="en-SG"/>
        </a:p>
      </dgm:t>
    </dgm:pt>
    <dgm:pt modelId="{4EDE53EC-17F7-4199-A81C-569FEB94B36E}" type="pres">
      <dgm:prSet presAssocID="{924BB355-9F82-4B69-A477-6ECEE9BBE22F}" presName="composite" presStyleCnt="0"/>
      <dgm:spPr/>
    </dgm:pt>
    <dgm:pt modelId="{30B9E07F-429A-4F96-B6CF-601460926B81}" type="pres">
      <dgm:prSet presAssocID="{924BB355-9F82-4B69-A477-6ECEE9BBE22F}" presName="FirstChild" presStyleLbl="revTx" presStyleIdx="0" presStyleCnt="6">
        <dgm:presLayoutVars>
          <dgm:chMax val="0"/>
          <dgm:chPref val="0"/>
          <dgm:bulletEnabled val="1"/>
        </dgm:presLayoutVars>
      </dgm:prSet>
      <dgm:spPr/>
      <dgm:t>
        <a:bodyPr/>
        <a:lstStyle/>
        <a:p>
          <a:endParaRPr lang="en-SG"/>
        </a:p>
      </dgm:t>
    </dgm:pt>
    <dgm:pt modelId="{D3494E7B-29C9-453B-B322-78C5B3283375}" type="pres">
      <dgm:prSet presAssocID="{924BB355-9F82-4B69-A477-6ECEE9BBE22F}" presName="Parent" presStyleLbl="alignNode1" presStyleIdx="0" presStyleCnt="3">
        <dgm:presLayoutVars>
          <dgm:chMax val="3"/>
          <dgm:chPref val="3"/>
          <dgm:bulletEnabled val="1"/>
        </dgm:presLayoutVars>
      </dgm:prSet>
      <dgm:spPr/>
      <dgm:t>
        <a:bodyPr/>
        <a:lstStyle/>
        <a:p>
          <a:endParaRPr lang="en-SG"/>
        </a:p>
      </dgm:t>
    </dgm:pt>
    <dgm:pt modelId="{51CDEFA6-0EB3-400F-8183-927013646B0A}" type="pres">
      <dgm:prSet presAssocID="{924BB355-9F82-4B69-A477-6ECEE9BBE22F}" presName="Accent" presStyleLbl="parChTrans1D1" presStyleIdx="0" presStyleCnt="3"/>
      <dgm:spPr/>
    </dgm:pt>
    <dgm:pt modelId="{D9263327-20EE-4F14-A256-88345D04292B}" type="pres">
      <dgm:prSet presAssocID="{924BB355-9F82-4B69-A477-6ECEE9BBE22F}" presName="Child" presStyleLbl="revTx" presStyleIdx="1" presStyleCnt="6">
        <dgm:presLayoutVars>
          <dgm:chMax val="0"/>
          <dgm:chPref val="0"/>
          <dgm:bulletEnabled val="1"/>
        </dgm:presLayoutVars>
      </dgm:prSet>
      <dgm:spPr/>
      <dgm:t>
        <a:bodyPr/>
        <a:lstStyle/>
        <a:p>
          <a:endParaRPr lang="en-SG"/>
        </a:p>
      </dgm:t>
    </dgm:pt>
    <dgm:pt modelId="{79011FE3-9529-4E48-849E-558FC8C45B62}" type="pres">
      <dgm:prSet presAssocID="{F015360C-7337-434D-9BDF-6C5DE99E803B}" presName="sibTrans" presStyleCnt="0"/>
      <dgm:spPr/>
    </dgm:pt>
    <dgm:pt modelId="{4308F1EF-8163-47ED-8BF8-9C9C710599C5}" type="pres">
      <dgm:prSet presAssocID="{7B4F314E-3A25-4F06-AA6E-B5CBFB519874}" presName="composite" presStyleCnt="0"/>
      <dgm:spPr/>
    </dgm:pt>
    <dgm:pt modelId="{6B910AC6-04D6-40CD-A70C-E3C5AEB6BCC3}" type="pres">
      <dgm:prSet presAssocID="{7B4F314E-3A25-4F06-AA6E-B5CBFB519874}" presName="FirstChild" presStyleLbl="revTx" presStyleIdx="2" presStyleCnt="6">
        <dgm:presLayoutVars>
          <dgm:chMax val="0"/>
          <dgm:chPref val="0"/>
          <dgm:bulletEnabled val="1"/>
        </dgm:presLayoutVars>
      </dgm:prSet>
      <dgm:spPr/>
      <dgm:t>
        <a:bodyPr/>
        <a:lstStyle/>
        <a:p>
          <a:endParaRPr lang="en-SG"/>
        </a:p>
      </dgm:t>
    </dgm:pt>
    <dgm:pt modelId="{3A7F9E19-A604-425D-9BEA-6417E6BAB8DD}" type="pres">
      <dgm:prSet presAssocID="{7B4F314E-3A25-4F06-AA6E-B5CBFB519874}" presName="Parent" presStyleLbl="alignNode1" presStyleIdx="1" presStyleCnt="3">
        <dgm:presLayoutVars>
          <dgm:chMax val="3"/>
          <dgm:chPref val="3"/>
          <dgm:bulletEnabled val="1"/>
        </dgm:presLayoutVars>
      </dgm:prSet>
      <dgm:spPr/>
      <dgm:t>
        <a:bodyPr/>
        <a:lstStyle/>
        <a:p>
          <a:endParaRPr lang="en-SG"/>
        </a:p>
      </dgm:t>
    </dgm:pt>
    <dgm:pt modelId="{4E8485F5-F6CB-4D26-A3A8-BDC63682C6CE}" type="pres">
      <dgm:prSet presAssocID="{7B4F314E-3A25-4F06-AA6E-B5CBFB519874}" presName="Accent" presStyleLbl="parChTrans1D1" presStyleIdx="1" presStyleCnt="3"/>
      <dgm:spPr/>
    </dgm:pt>
    <dgm:pt modelId="{3FA63E82-89DF-4735-A90C-3315737BED74}" type="pres">
      <dgm:prSet presAssocID="{7B4F314E-3A25-4F06-AA6E-B5CBFB519874}" presName="Child" presStyleLbl="revTx" presStyleIdx="3" presStyleCnt="6">
        <dgm:presLayoutVars>
          <dgm:chMax val="0"/>
          <dgm:chPref val="0"/>
          <dgm:bulletEnabled val="1"/>
        </dgm:presLayoutVars>
      </dgm:prSet>
      <dgm:spPr/>
      <dgm:t>
        <a:bodyPr/>
        <a:lstStyle/>
        <a:p>
          <a:endParaRPr lang="en-SG"/>
        </a:p>
      </dgm:t>
    </dgm:pt>
    <dgm:pt modelId="{51107ED9-78CF-459D-B617-06207D64B6DE}" type="pres">
      <dgm:prSet presAssocID="{A53D0765-548F-4F96-B98E-7E3A02342CCF}" presName="sibTrans" presStyleCnt="0"/>
      <dgm:spPr/>
    </dgm:pt>
    <dgm:pt modelId="{42812E94-93BE-4269-9970-DFCA7E14B8BF}" type="pres">
      <dgm:prSet presAssocID="{98E2DE60-0984-47B4-B12A-1DD26B41D4D9}" presName="composite" presStyleCnt="0"/>
      <dgm:spPr/>
    </dgm:pt>
    <dgm:pt modelId="{AD2D1834-BED5-4461-B4AE-04042013A74A}" type="pres">
      <dgm:prSet presAssocID="{98E2DE60-0984-47B4-B12A-1DD26B41D4D9}" presName="FirstChild" presStyleLbl="revTx" presStyleIdx="4" presStyleCnt="6">
        <dgm:presLayoutVars>
          <dgm:chMax val="0"/>
          <dgm:chPref val="0"/>
          <dgm:bulletEnabled val="1"/>
        </dgm:presLayoutVars>
      </dgm:prSet>
      <dgm:spPr/>
      <dgm:t>
        <a:bodyPr/>
        <a:lstStyle/>
        <a:p>
          <a:endParaRPr lang="en-SG"/>
        </a:p>
      </dgm:t>
    </dgm:pt>
    <dgm:pt modelId="{EAC7A53C-5F6B-4984-8033-08648A8ADCEC}" type="pres">
      <dgm:prSet presAssocID="{98E2DE60-0984-47B4-B12A-1DD26B41D4D9}" presName="Parent" presStyleLbl="alignNode1" presStyleIdx="2" presStyleCnt="3">
        <dgm:presLayoutVars>
          <dgm:chMax val="3"/>
          <dgm:chPref val="3"/>
          <dgm:bulletEnabled val="1"/>
        </dgm:presLayoutVars>
      </dgm:prSet>
      <dgm:spPr/>
      <dgm:t>
        <a:bodyPr/>
        <a:lstStyle/>
        <a:p>
          <a:endParaRPr lang="en-SG"/>
        </a:p>
      </dgm:t>
    </dgm:pt>
    <dgm:pt modelId="{0E7786A6-EBEC-4CD8-9C59-D6988D9F99C2}" type="pres">
      <dgm:prSet presAssocID="{98E2DE60-0984-47B4-B12A-1DD26B41D4D9}" presName="Accent" presStyleLbl="parChTrans1D1" presStyleIdx="2" presStyleCnt="3"/>
      <dgm:spPr/>
    </dgm:pt>
    <dgm:pt modelId="{85429813-DAFC-44A5-AC41-FD3344026DB8}" type="pres">
      <dgm:prSet presAssocID="{98E2DE60-0984-47B4-B12A-1DD26B41D4D9}" presName="Child" presStyleLbl="revTx" presStyleIdx="5" presStyleCnt="6">
        <dgm:presLayoutVars>
          <dgm:chMax val="0"/>
          <dgm:chPref val="0"/>
          <dgm:bulletEnabled val="1"/>
        </dgm:presLayoutVars>
      </dgm:prSet>
      <dgm:spPr/>
      <dgm:t>
        <a:bodyPr/>
        <a:lstStyle/>
        <a:p>
          <a:endParaRPr lang="en-SG"/>
        </a:p>
      </dgm:t>
    </dgm:pt>
  </dgm:ptLst>
  <dgm:cxnLst>
    <dgm:cxn modelId="{4335F0A0-0253-4CBB-9256-4C210E209814}" type="presOf" srcId="{924BB355-9F82-4B69-A477-6ECEE9BBE22F}" destId="{D3494E7B-29C9-453B-B322-78C5B3283375}" srcOrd="0" destOrd="0" presId="urn:microsoft.com/office/officeart/2011/layout/TabList"/>
    <dgm:cxn modelId="{702E41C8-1980-4CC7-9D91-F8A9CF798F09}" type="presOf" srcId="{41193E84-C947-4E35-86D4-BFA87D173A1F}" destId="{D9263327-20EE-4F14-A256-88345D04292B}" srcOrd="0" destOrd="0" presId="urn:microsoft.com/office/officeart/2011/layout/TabList"/>
    <dgm:cxn modelId="{6CC0B475-D85D-4741-861A-4212D3CD74B3}" type="presOf" srcId="{98E2DE60-0984-47B4-B12A-1DD26B41D4D9}" destId="{EAC7A53C-5F6B-4984-8033-08648A8ADCEC}" srcOrd="0" destOrd="0" presId="urn:microsoft.com/office/officeart/2011/layout/TabList"/>
    <dgm:cxn modelId="{B3E0A914-0B97-403C-B772-7C0743C75258}" srcId="{7B4F314E-3A25-4F06-AA6E-B5CBFB519874}" destId="{6D6E4916-247E-426D-AECB-DD038B85CCF5}" srcOrd="1" destOrd="0" parTransId="{BED1AA94-A8FE-4BF1-B490-CD96C2478D2B}" sibTransId="{916CE37D-7AEC-4E92-8010-FCE85EEC4218}"/>
    <dgm:cxn modelId="{A1A301AB-09B4-4E7B-B80B-E7DB0D55A1E3}" type="presOf" srcId="{3CA11C77-A47A-4FEB-95E4-5B147550168E}" destId="{AD2D1834-BED5-4461-B4AE-04042013A74A}" srcOrd="0" destOrd="0" presId="urn:microsoft.com/office/officeart/2011/layout/TabList"/>
    <dgm:cxn modelId="{75CCB6E9-D89C-4139-B0AF-2FCFD762B182}" srcId="{98E2DE60-0984-47B4-B12A-1DD26B41D4D9}" destId="{3CA11C77-A47A-4FEB-95E4-5B147550168E}" srcOrd="0" destOrd="0" parTransId="{E88383C8-4115-4B19-9318-754E2CCFFCBE}" sibTransId="{D0AC6FE8-DE5A-4F87-ABCE-0E13DBF8C230}"/>
    <dgm:cxn modelId="{DE7F4A87-86B7-4336-A437-44FFB168D910}" srcId="{6EE18992-1B43-4774-BECE-EC7DE3E25BF3}" destId="{98E2DE60-0984-47B4-B12A-1DD26B41D4D9}" srcOrd="2" destOrd="0" parTransId="{23396B0B-7195-4EE8-9387-C6774B6BC279}" sibTransId="{828F5199-CAC0-495E-AE5A-06ACF77AF3E1}"/>
    <dgm:cxn modelId="{3E1022D5-A4C3-4637-941D-9A45FE1D6CA9}" type="presOf" srcId="{B3360194-B3ED-4C9F-B717-BC7EA1CC72E0}" destId="{85429813-DAFC-44A5-AC41-FD3344026DB8}" srcOrd="0" destOrd="0" presId="urn:microsoft.com/office/officeart/2011/layout/TabList"/>
    <dgm:cxn modelId="{818398E0-4A33-4DD2-B867-6CC95FF3205B}" srcId="{924BB355-9F82-4B69-A477-6ECEE9BBE22F}" destId="{8C59AFB2-12FF-4E34-B734-AB01E24D6747}" srcOrd="0" destOrd="0" parTransId="{EEEEE038-D368-4C95-9E0B-7DCDFD840A70}" sibTransId="{F88F39DC-5EE1-48EB-9D99-6C79F56FAB8A}"/>
    <dgm:cxn modelId="{C4282804-9E27-4198-B868-E67D5E12CF60}" type="presOf" srcId="{7B4F314E-3A25-4F06-AA6E-B5CBFB519874}" destId="{3A7F9E19-A604-425D-9BEA-6417E6BAB8DD}" srcOrd="0" destOrd="0" presId="urn:microsoft.com/office/officeart/2011/layout/TabList"/>
    <dgm:cxn modelId="{3EF40CD3-03B5-4DAB-A5F5-8BE797FF3DDD}" type="presOf" srcId="{6D6E4916-247E-426D-AECB-DD038B85CCF5}" destId="{3FA63E82-89DF-4735-A90C-3315737BED74}" srcOrd="0" destOrd="0" presId="urn:microsoft.com/office/officeart/2011/layout/TabList"/>
    <dgm:cxn modelId="{8313AF0E-BD84-4FF4-9F3A-048F1E0A885D}" srcId="{924BB355-9F82-4B69-A477-6ECEE9BBE22F}" destId="{41193E84-C947-4E35-86D4-BFA87D173A1F}" srcOrd="1" destOrd="0" parTransId="{85002043-1322-44D0-9FF0-2D708DD9F549}" sibTransId="{D0EFD6AD-81C1-4D89-96FE-7F3FC5947F6C}"/>
    <dgm:cxn modelId="{3B840440-EF5D-4FF0-BB1C-46F3A1CE42C1}" srcId="{6EE18992-1B43-4774-BECE-EC7DE3E25BF3}" destId="{924BB355-9F82-4B69-A477-6ECEE9BBE22F}" srcOrd="0" destOrd="0" parTransId="{DF2E2C65-57AB-4837-AB05-EE57F7523C2D}" sibTransId="{F015360C-7337-434D-9BDF-6C5DE99E803B}"/>
    <dgm:cxn modelId="{31FF9987-2FC7-40A9-A9F3-A3525A901342}" type="presOf" srcId="{6EE18992-1B43-4774-BECE-EC7DE3E25BF3}" destId="{E093C371-E0F9-4CCC-8D00-875EAEFAFAAA}" srcOrd="0" destOrd="0" presId="urn:microsoft.com/office/officeart/2011/layout/TabList"/>
    <dgm:cxn modelId="{BF2469A0-D6C1-4395-94B7-18291655A540}" srcId="{6EE18992-1B43-4774-BECE-EC7DE3E25BF3}" destId="{7B4F314E-3A25-4F06-AA6E-B5CBFB519874}" srcOrd="1" destOrd="0" parTransId="{B09E27BC-E47B-4575-99B2-E8C9EA0F3A13}" sibTransId="{A53D0765-548F-4F96-B98E-7E3A02342CCF}"/>
    <dgm:cxn modelId="{52DF39FA-2247-4250-8E1F-55D5BF09B3A4}" srcId="{7B4F314E-3A25-4F06-AA6E-B5CBFB519874}" destId="{2539D9FC-F942-499B-8D56-1A8FA7441F34}" srcOrd="0" destOrd="0" parTransId="{C1F56C5B-147F-4150-8377-0DC1ADAC9F2C}" sibTransId="{BF122024-A19A-4B3D-B45C-C7C808080B5E}"/>
    <dgm:cxn modelId="{145A8866-2DA8-47BE-9F49-5FE8F323E1A9}" srcId="{98E2DE60-0984-47B4-B12A-1DD26B41D4D9}" destId="{B3360194-B3ED-4C9F-B717-BC7EA1CC72E0}" srcOrd="1" destOrd="0" parTransId="{BB880067-6669-422C-8381-71CFA58AEBA8}" sibTransId="{44BA10C3-DB33-4759-B4F6-7F8289FDB8DA}"/>
    <dgm:cxn modelId="{24C18D8A-5D84-466E-BCAD-3CC481537C71}" type="presOf" srcId="{2539D9FC-F942-499B-8D56-1A8FA7441F34}" destId="{6B910AC6-04D6-40CD-A70C-E3C5AEB6BCC3}" srcOrd="0" destOrd="0" presId="urn:microsoft.com/office/officeart/2011/layout/TabList"/>
    <dgm:cxn modelId="{BF245F6E-861C-4A2A-8446-C995283AB40E}" type="presOf" srcId="{8C59AFB2-12FF-4E34-B734-AB01E24D6747}" destId="{30B9E07F-429A-4F96-B6CF-601460926B81}" srcOrd="0" destOrd="0" presId="urn:microsoft.com/office/officeart/2011/layout/TabList"/>
    <dgm:cxn modelId="{6E68EB5F-EC93-4E59-9A01-999AFE1F7856}" type="presParOf" srcId="{E093C371-E0F9-4CCC-8D00-875EAEFAFAAA}" destId="{4EDE53EC-17F7-4199-A81C-569FEB94B36E}" srcOrd="0" destOrd="0" presId="urn:microsoft.com/office/officeart/2011/layout/TabList"/>
    <dgm:cxn modelId="{CD703F27-BEE3-48D8-8D01-AE65134A9B62}" type="presParOf" srcId="{4EDE53EC-17F7-4199-A81C-569FEB94B36E}" destId="{30B9E07F-429A-4F96-B6CF-601460926B81}" srcOrd="0" destOrd="0" presId="urn:microsoft.com/office/officeart/2011/layout/TabList"/>
    <dgm:cxn modelId="{E2F2815B-0374-4F3F-9C05-9112A688EBEE}" type="presParOf" srcId="{4EDE53EC-17F7-4199-A81C-569FEB94B36E}" destId="{D3494E7B-29C9-453B-B322-78C5B3283375}" srcOrd="1" destOrd="0" presId="urn:microsoft.com/office/officeart/2011/layout/TabList"/>
    <dgm:cxn modelId="{81DC163C-4CFD-4D3B-A394-B75979D72363}" type="presParOf" srcId="{4EDE53EC-17F7-4199-A81C-569FEB94B36E}" destId="{51CDEFA6-0EB3-400F-8183-927013646B0A}" srcOrd="2" destOrd="0" presId="urn:microsoft.com/office/officeart/2011/layout/TabList"/>
    <dgm:cxn modelId="{0BD57461-DC17-4477-B47D-13FC81C50FD7}" type="presParOf" srcId="{E093C371-E0F9-4CCC-8D00-875EAEFAFAAA}" destId="{D9263327-20EE-4F14-A256-88345D04292B}" srcOrd="1" destOrd="0" presId="urn:microsoft.com/office/officeart/2011/layout/TabList"/>
    <dgm:cxn modelId="{E19B2C3A-347C-4BF2-8C12-6AAD1B5D7BA4}" type="presParOf" srcId="{E093C371-E0F9-4CCC-8D00-875EAEFAFAAA}" destId="{79011FE3-9529-4E48-849E-558FC8C45B62}" srcOrd="2" destOrd="0" presId="urn:microsoft.com/office/officeart/2011/layout/TabList"/>
    <dgm:cxn modelId="{11F6C433-EA48-4206-A66E-4936BD3143B7}" type="presParOf" srcId="{E093C371-E0F9-4CCC-8D00-875EAEFAFAAA}" destId="{4308F1EF-8163-47ED-8BF8-9C9C710599C5}" srcOrd="3" destOrd="0" presId="urn:microsoft.com/office/officeart/2011/layout/TabList"/>
    <dgm:cxn modelId="{78281FF6-3DD0-4270-B9F2-1AD7148D0AB7}" type="presParOf" srcId="{4308F1EF-8163-47ED-8BF8-9C9C710599C5}" destId="{6B910AC6-04D6-40CD-A70C-E3C5AEB6BCC3}" srcOrd="0" destOrd="0" presId="urn:microsoft.com/office/officeart/2011/layout/TabList"/>
    <dgm:cxn modelId="{18D0DC5D-73DD-424A-9401-01EFBDF7304D}" type="presParOf" srcId="{4308F1EF-8163-47ED-8BF8-9C9C710599C5}" destId="{3A7F9E19-A604-425D-9BEA-6417E6BAB8DD}" srcOrd="1" destOrd="0" presId="urn:microsoft.com/office/officeart/2011/layout/TabList"/>
    <dgm:cxn modelId="{FCB53DA8-DDD3-4609-84CC-E764E6E48F2E}" type="presParOf" srcId="{4308F1EF-8163-47ED-8BF8-9C9C710599C5}" destId="{4E8485F5-F6CB-4D26-A3A8-BDC63682C6CE}" srcOrd="2" destOrd="0" presId="urn:microsoft.com/office/officeart/2011/layout/TabList"/>
    <dgm:cxn modelId="{3043ED03-6C36-48C9-8BB6-C5C148903C9F}" type="presParOf" srcId="{E093C371-E0F9-4CCC-8D00-875EAEFAFAAA}" destId="{3FA63E82-89DF-4735-A90C-3315737BED74}" srcOrd="4" destOrd="0" presId="urn:microsoft.com/office/officeart/2011/layout/TabList"/>
    <dgm:cxn modelId="{A7982E4F-C1F7-4EDE-B1AA-99AF7F370C2B}" type="presParOf" srcId="{E093C371-E0F9-4CCC-8D00-875EAEFAFAAA}" destId="{51107ED9-78CF-459D-B617-06207D64B6DE}" srcOrd="5" destOrd="0" presId="urn:microsoft.com/office/officeart/2011/layout/TabList"/>
    <dgm:cxn modelId="{038CB256-D056-49EE-A653-4CA49679C280}" type="presParOf" srcId="{E093C371-E0F9-4CCC-8D00-875EAEFAFAAA}" destId="{42812E94-93BE-4269-9970-DFCA7E14B8BF}" srcOrd="6" destOrd="0" presId="urn:microsoft.com/office/officeart/2011/layout/TabList"/>
    <dgm:cxn modelId="{E9109724-5F95-4590-8EEA-EEBF806917BD}" type="presParOf" srcId="{42812E94-93BE-4269-9970-DFCA7E14B8BF}" destId="{AD2D1834-BED5-4461-B4AE-04042013A74A}" srcOrd="0" destOrd="0" presId="urn:microsoft.com/office/officeart/2011/layout/TabList"/>
    <dgm:cxn modelId="{1C546FD9-F49B-491A-B952-C5038F40796E}" type="presParOf" srcId="{42812E94-93BE-4269-9970-DFCA7E14B8BF}" destId="{EAC7A53C-5F6B-4984-8033-08648A8ADCEC}" srcOrd="1" destOrd="0" presId="urn:microsoft.com/office/officeart/2011/layout/TabList"/>
    <dgm:cxn modelId="{20C5C011-7CBB-4AB5-BBAC-01F16F190DAD}" type="presParOf" srcId="{42812E94-93BE-4269-9970-DFCA7E14B8BF}" destId="{0E7786A6-EBEC-4CD8-9C59-D6988D9F99C2}" srcOrd="2" destOrd="0" presId="urn:microsoft.com/office/officeart/2011/layout/TabList"/>
    <dgm:cxn modelId="{D0FA9B5B-3819-477A-8651-FA9B37187F46}" type="presParOf" srcId="{E093C371-E0F9-4CCC-8D00-875EAEFAFAAA}" destId="{85429813-DAFC-44A5-AC41-FD3344026DB8}" srcOrd="7" destOrd="0" presId="urn:microsoft.com/office/officeart/2011/layout/Tab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E18992-1B43-4774-BECE-EC7DE3E25BF3}" type="doc">
      <dgm:prSet loTypeId="urn:microsoft.com/office/officeart/2011/layout/TabList" loCatId="list" qsTypeId="urn:microsoft.com/office/officeart/2005/8/quickstyle/simple1" qsCatId="simple" csTypeId="urn:microsoft.com/office/officeart/2005/8/colors/colorful4" csCatId="colorful" phldr="1"/>
      <dgm:spPr/>
      <dgm:t>
        <a:bodyPr/>
        <a:lstStyle/>
        <a:p>
          <a:endParaRPr lang="en-SG"/>
        </a:p>
      </dgm:t>
    </dgm:pt>
    <dgm:pt modelId="{924BB355-9F82-4B69-A477-6ECEE9BBE22F}">
      <dgm:prSet phldrT="[Text]"/>
      <dgm:spPr/>
      <dgm:t>
        <a:bodyPr/>
        <a:lstStyle/>
        <a:p>
          <a:r>
            <a:rPr lang="en-SG" dirty="0" smtClean="0"/>
            <a:t>Choice</a:t>
          </a:r>
          <a:endParaRPr lang="en-SG" dirty="0"/>
        </a:p>
      </dgm:t>
    </dgm:pt>
    <dgm:pt modelId="{DF2E2C65-57AB-4837-AB05-EE57F7523C2D}" type="parTrans" cxnId="{3B840440-EF5D-4FF0-BB1C-46F3A1CE42C1}">
      <dgm:prSet/>
      <dgm:spPr/>
      <dgm:t>
        <a:bodyPr/>
        <a:lstStyle/>
        <a:p>
          <a:endParaRPr lang="en-SG"/>
        </a:p>
      </dgm:t>
    </dgm:pt>
    <dgm:pt modelId="{F015360C-7337-434D-9BDF-6C5DE99E803B}" type="sibTrans" cxnId="{3B840440-EF5D-4FF0-BB1C-46F3A1CE42C1}">
      <dgm:prSet/>
      <dgm:spPr/>
      <dgm:t>
        <a:bodyPr/>
        <a:lstStyle/>
        <a:p>
          <a:endParaRPr lang="en-SG"/>
        </a:p>
      </dgm:t>
    </dgm:pt>
    <dgm:pt modelId="{8C59AFB2-12FF-4E34-B734-AB01E24D6747}">
      <dgm:prSet phldrT="[Text]"/>
      <dgm:spPr/>
      <dgm:t>
        <a:bodyPr/>
        <a:lstStyle/>
        <a:p>
          <a:endParaRPr lang="en-SG" dirty="0"/>
        </a:p>
      </dgm:t>
    </dgm:pt>
    <dgm:pt modelId="{EEEEE038-D368-4C95-9E0B-7DCDFD840A70}" type="parTrans" cxnId="{818398E0-4A33-4DD2-B867-6CC95FF3205B}">
      <dgm:prSet/>
      <dgm:spPr/>
      <dgm:t>
        <a:bodyPr/>
        <a:lstStyle/>
        <a:p>
          <a:endParaRPr lang="en-SG"/>
        </a:p>
      </dgm:t>
    </dgm:pt>
    <dgm:pt modelId="{F88F39DC-5EE1-48EB-9D99-6C79F56FAB8A}" type="sibTrans" cxnId="{818398E0-4A33-4DD2-B867-6CC95FF3205B}">
      <dgm:prSet/>
      <dgm:spPr/>
      <dgm:t>
        <a:bodyPr/>
        <a:lstStyle/>
        <a:p>
          <a:endParaRPr lang="en-SG"/>
        </a:p>
      </dgm:t>
    </dgm:pt>
    <dgm:pt modelId="{41193E84-C947-4E35-86D4-BFA87D173A1F}">
      <dgm:prSet phldrT="[Text]"/>
      <dgm:spPr/>
      <dgm:t>
        <a:bodyPr/>
        <a:lstStyle/>
        <a:p>
          <a:r>
            <a:rPr lang="en-SG" dirty="0" smtClean="0"/>
            <a:t>To refuse services unless court ordered, or other individuals are endangered by the refusal of services</a:t>
          </a:r>
          <a:endParaRPr lang="en-SG" dirty="0"/>
        </a:p>
      </dgm:t>
    </dgm:pt>
    <dgm:pt modelId="{85002043-1322-44D0-9FF0-2D708DD9F549}" type="parTrans" cxnId="{8313AF0E-BD84-4FF4-9F3A-048F1E0A885D}">
      <dgm:prSet/>
      <dgm:spPr/>
      <dgm:t>
        <a:bodyPr/>
        <a:lstStyle/>
        <a:p>
          <a:endParaRPr lang="en-SG"/>
        </a:p>
      </dgm:t>
    </dgm:pt>
    <dgm:pt modelId="{D0EFD6AD-81C1-4D89-96FE-7F3FC5947F6C}" type="sibTrans" cxnId="{8313AF0E-BD84-4FF4-9F3A-048F1E0A885D}">
      <dgm:prSet/>
      <dgm:spPr/>
      <dgm:t>
        <a:bodyPr/>
        <a:lstStyle/>
        <a:p>
          <a:endParaRPr lang="en-SG"/>
        </a:p>
      </dgm:t>
    </dgm:pt>
    <dgm:pt modelId="{7B4F314E-3A25-4F06-AA6E-B5CBFB519874}">
      <dgm:prSet phldrT="[Text]"/>
      <dgm:spPr/>
      <dgm:t>
        <a:bodyPr/>
        <a:lstStyle/>
        <a:p>
          <a:r>
            <a:rPr lang="en-SG" dirty="0" smtClean="0"/>
            <a:t>Personal Possessions</a:t>
          </a:r>
          <a:endParaRPr lang="en-SG" dirty="0"/>
        </a:p>
      </dgm:t>
    </dgm:pt>
    <dgm:pt modelId="{B09E27BC-E47B-4575-99B2-E8C9EA0F3A13}" type="parTrans" cxnId="{BF2469A0-D6C1-4395-94B7-18291655A540}">
      <dgm:prSet/>
      <dgm:spPr/>
      <dgm:t>
        <a:bodyPr/>
        <a:lstStyle/>
        <a:p>
          <a:endParaRPr lang="en-SG"/>
        </a:p>
      </dgm:t>
    </dgm:pt>
    <dgm:pt modelId="{A53D0765-548F-4F96-B98E-7E3A02342CCF}" type="sibTrans" cxnId="{BF2469A0-D6C1-4395-94B7-18291655A540}">
      <dgm:prSet/>
      <dgm:spPr/>
      <dgm:t>
        <a:bodyPr/>
        <a:lstStyle/>
        <a:p>
          <a:endParaRPr lang="en-SG"/>
        </a:p>
      </dgm:t>
    </dgm:pt>
    <dgm:pt modelId="{6D6E4916-247E-426D-AECB-DD038B85CCF5}">
      <dgm:prSet phldrT="[Text]"/>
      <dgm:spPr/>
      <dgm:t>
        <a:bodyPr/>
        <a:lstStyle/>
        <a:p>
          <a:r>
            <a:rPr lang="en-SG" dirty="0" smtClean="0"/>
            <a:t>To maintain and use personal possessions unless such use poses dangers to others or to the Care Giver. </a:t>
          </a:r>
          <a:endParaRPr lang="en-SG" dirty="0"/>
        </a:p>
      </dgm:t>
    </dgm:pt>
    <dgm:pt modelId="{BED1AA94-A8FE-4BF1-B490-CD96C2478D2B}" type="parTrans" cxnId="{B3E0A914-0B97-403C-B772-7C0743C75258}">
      <dgm:prSet/>
      <dgm:spPr/>
      <dgm:t>
        <a:bodyPr/>
        <a:lstStyle/>
        <a:p>
          <a:endParaRPr lang="en-SG"/>
        </a:p>
      </dgm:t>
    </dgm:pt>
    <dgm:pt modelId="{916CE37D-7AEC-4E92-8010-FCE85EEC4218}" type="sibTrans" cxnId="{B3E0A914-0B97-403C-B772-7C0743C75258}">
      <dgm:prSet/>
      <dgm:spPr/>
      <dgm:t>
        <a:bodyPr/>
        <a:lstStyle/>
        <a:p>
          <a:endParaRPr lang="en-SG"/>
        </a:p>
      </dgm:t>
    </dgm:pt>
    <dgm:pt modelId="{2539D9FC-F942-499B-8D56-1A8FA7441F34}">
      <dgm:prSet phldrT="[Text]" phldr="1"/>
      <dgm:spPr/>
      <dgm:t>
        <a:bodyPr/>
        <a:lstStyle/>
        <a:p>
          <a:endParaRPr lang="en-SG" dirty="0"/>
        </a:p>
      </dgm:t>
    </dgm:pt>
    <dgm:pt modelId="{BF122024-A19A-4B3D-B45C-C7C808080B5E}" type="sibTrans" cxnId="{52DF39FA-2247-4250-8E1F-55D5BF09B3A4}">
      <dgm:prSet/>
      <dgm:spPr/>
      <dgm:t>
        <a:bodyPr/>
        <a:lstStyle/>
        <a:p>
          <a:endParaRPr lang="en-SG"/>
        </a:p>
      </dgm:t>
    </dgm:pt>
    <dgm:pt modelId="{C1F56C5B-147F-4150-8377-0DC1ADAC9F2C}" type="parTrans" cxnId="{52DF39FA-2247-4250-8E1F-55D5BF09B3A4}">
      <dgm:prSet/>
      <dgm:spPr/>
      <dgm:t>
        <a:bodyPr/>
        <a:lstStyle/>
        <a:p>
          <a:endParaRPr lang="en-SG"/>
        </a:p>
      </dgm:t>
    </dgm:pt>
    <dgm:pt modelId="{1D43EF73-A205-4961-BC93-12C7731755C8}">
      <dgm:prSet phldrT="[Text]"/>
      <dgm:spPr/>
      <dgm:t>
        <a:bodyPr/>
        <a:lstStyle/>
        <a:p>
          <a:r>
            <a:rPr lang="en-SG" smtClean="0"/>
            <a:t>To request for a change in Care Giver</a:t>
          </a:r>
          <a:endParaRPr lang="en-SG" dirty="0"/>
        </a:p>
      </dgm:t>
    </dgm:pt>
    <dgm:pt modelId="{A13A3737-CB2C-46F5-A00C-CF02EDFE2A3D}" type="parTrans" cxnId="{FA1C59D1-A840-4EF0-9FEA-A6A273F5D76F}">
      <dgm:prSet/>
      <dgm:spPr/>
      <dgm:t>
        <a:bodyPr/>
        <a:lstStyle/>
        <a:p>
          <a:endParaRPr lang="en-SG"/>
        </a:p>
      </dgm:t>
    </dgm:pt>
    <dgm:pt modelId="{6BD6818B-23AB-457A-863D-6BB4413E91F4}" type="sibTrans" cxnId="{FA1C59D1-A840-4EF0-9FEA-A6A273F5D76F}">
      <dgm:prSet/>
      <dgm:spPr/>
      <dgm:t>
        <a:bodyPr/>
        <a:lstStyle/>
        <a:p>
          <a:endParaRPr lang="en-SG"/>
        </a:p>
      </dgm:t>
    </dgm:pt>
    <dgm:pt modelId="{E093C371-E0F9-4CCC-8D00-875EAEFAFAAA}" type="pres">
      <dgm:prSet presAssocID="{6EE18992-1B43-4774-BECE-EC7DE3E25BF3}" presName="Name0" presStyleCnt="0">
        <dgm:presLayoutVars>
          <dgm:chMax/>
          <dgm:chPref val="3"/>
          <dgm:dir/>
          <dgm:animOne val="branch"/>
          <dgm:animLvl val="lvl"/>
        </dgm:presLayoutVars>
      </dgm:prSet>
      <dgm:spPr/>
      <dgm:t>
        <a:bodyPr/>
        <a:lstStyle/>
        <a:p>
          <a:endParaRPr lang="en-SG"/>
        </a:p>
      </dgm:t>
    </dgm:pt>
    <dgm:pt modelId="{4EDE53EC-17F7-4199-A81C-569FEB94B36E}" type="pres">
      <dgm:prSet presAssocID="{924BB355-9F82-4B69-A477-6ECEE9BBE22F}" presName="composite" presStyleCnt="0"/>
      <dgm:spPr/>
    </dgm:pt>
    <dgm:pt modelId="{30B9E07F-429A-4F96-B6CF-601460926B81}" type="pres">
      <dgm:prSet presAssocID="{924BB355-9F82-4B69-A477-6ECEE9BBE22F}" presName="FirstChild" presStyleLbl="revTx" presStyleIdx="0" presStyleCnt="4">
        <dgm:presLayoutVars>
          <dgm:chMax val="0"/>
          <dgm:chPref val="0"/>
          <dgm:bulletEnabled val="1"/>
        </dgm:presLayoutVars>
      </dgm:prSet>
      <dgm:spPr/>
      <dgm:t>
        <a:bodyPr/>
        <a:lstStyle/>
        <a:p>
          <a:endParaRPr lang="en-SG"/>
        </a:p>
      </dgm:t>
    </dgm:pt>
    <dgm:pt modelId="{D3494E7B-29C9-453B-B322-78C5B3283375}" type="pres">
      <dgm:prSet presAssocID="{924BB355-9F82-4B69-A477-6ECEE9BBE22F}" presName="Parent" presStyleLbl="alignNode1" presStyleIdx="0" presStyleCnt="2" custLinFactNeighborX="488" custLinFactNeighborY="-7821">
        <dgm:presLayoutVars>
          <dgm:chMax val="3"/>
          <dgm:chPref val="3"/>
          <dgm:bulletEnabled val="1"/>
        </dgm:presLayoutVars>
      </dgm:prSet>
      <dgm:spPr/>
      <dgm:t>
        <a:bodyPr/>
        <a:lstStyle/>
        <a:p>
          <a:endParaRPr lang="en-SG"/>
        </a:p>
      </dgm:t>
    </dgm:pt>
    <dgm:pt modelId="{51CDEFA6-0EB3-400F-8183-927013646B0A}" type="pres">
      <dgm:prSet presAssocID="{924BB355-9F82-4B69-A477-6ECEE9BBE22F}" presName="Accent" presStyleLbl="parChTrans1D1" presStyleIdx="0" presStyleCnt="2"/>
      <dgm:spPr/>
    </dgm:pt>
    <dgm:pt modelId="{D9263327-20EE-4F14-A256-88345D04292B}" type="pres">
      <dgm:prSet presAssocID="{924BB355-9F82-4B69-A477-6ECEE9BBE22F}" presName="Child" presStyleLbl="revTx" presStyleIdx="1" presStyleCnt="4">
        <dgm:presLayoutVars>
          <dgm:chMax val="0"/>
          <dgm:chPref val="0"/>
          <dgm:bulletEnabled val="1"/>
        </dgm:presLayoutVars>
      </dgm:prSet>
      <dgm:spPr/>
      <dgm:t>
        <a:bodyPr/>
        <a:lstStyle/>
        <a:p>
          <a:endParaRPr lang="en-SG"/>
        </a:p>
      </dgm:t>
    </dgm:pt>
    <dgm:pt modelId="{79011FE3-9529-4E48-849E-558FC8C45B62}" type="pres">
      <dgm:prSet presAssocID="{F015360C-7337-434D-9BDF-6C5DE99E803B}" presName="sibTrans" presStyleCnt="0"/>
      <dgm:spPr/>
    </dgm:pt>
    <dgm:pt modelId="{4308F1EF-8163-47ED-8BF8-9C9C710599C5}" type="pres">
      <dgm:prSet presAssocID="{7B4F314E-3A25-4F06-AA6E-B5CBFB519874}" presName="composite" presStyleCnt="0"/>
      <dgm:spPr/>
    </dgm:pt>
    <dgm:pt modelId="{6B910AC6-04D6-40CD-A70C-E3C5AEB6BCC3}" type="pres">
      <dgm:prSet presAssocID="{7B4F314E-3A25-4F06-AA6E-B5CBFB519874}" presName="FirstChild" presStyleLbl="revTx" presStyleIdx="2" presStyleCnt="4">
        <dgm:presLayoutVars>
          <dgm:chMax val="0"/>
          <dgm:chPref val="0"/>
          <dgm:bulletEnabled val="1"/>
        </dgm:presLayoutVars>
      </dgm:prSet>
      <dgm:spPr/>
      <dgm:t>
        <a:bodyPr/>
        <a:lstStyle/>
        <a:p>
          <a:endParaRPr lang="en-SG"/>
        </a:p>
      </dgm:t>
    </dgm:pt>
    <dgm:pt modelId="{3A7F9E19-A604-425D-9BEA-6417E6BAB8DD}" type="pres">
      <dgm:prSet presAssocID="{7B4F314E-3A25-4F06-AA6E-B5CBFB519874}" presName="Parent" presStyleLbl="alignNode1" presStyleIdx="1" presStyleCnt="2">
        <dgm:presLayoutVars>
          <dgm:chMax val="3"/>
          <dgm:chPref val="3"/>
          <dgm:bulletEnabled val="1"/>
        </dgm:presLayoutVars>
      </dgm:prSet>
      <dgm:spPr/>
      <dgm:t>
        <a:bodyPr/>
        <a:lstStyle/>
        <a:p>
          <a:endParaRPr lang="en-SG"/>
        </a:p>
      </dgm:t>
    </dgm:pt>
    <dgm:pt modelId="{4E8485F5-F6CB-4D26-A3A8-BDC63682C6CE}" type="pres">
      <dgm:prSet presAssocID="{7B4F314E-3A25-4F06-AA6E-B5CBFB519874}" presName="Accent" presStyleLbl="parChTrans1D1" presStyleIdx="1" presStyleCnt="2"/>
      <dgm:spPr/>
    </dgm:pt>
    <dgm:pt modelId="{3FA63E82-89DF-4735-A90C-3315737BED74}" type="pres">
      <dgm:prSet presAssocID="{7B4F314E-3A25-4F06-AA6E-B5CBFB519874}" presName="Child" presStyleLbl="revTx" presStyleIdx="3" presStyleCnt="4">
        <dgm:presLayoutVars>
          <dgm:chMax val="0"/>
          <dgm:chPref val="0"/>
          <dgm:bulletEnabled val="1"/>
        </dgm:presLayoutVars>
      </dgm:prSet>
      <dgm:spPr/>
      <dgm:t>
        <a:bodyPr/>
        <a:lstStyle/>
        <a:p>
          <a:endParaRPr lang="en-SG"/>
        </a:p>
      </dgm:t>
    </dgm:pt>
  </dgm:ptLst>
  <dgm:cxnLst>
    <dgm:cxn modelId="{B6835571-C568-4CCE-B0CC-0DAA19E74593}" type="presOf" srcId="{924BB355-9F82-4B69-A477-6ECEE9BBE22F}" destId="{D3494E7B-29C9-453B-B322-78C5B3283375}" srcOrd="0" destOrd="0" presId="urn:microsoft.com/office/officeart/2011/layout/TabList"/>
    <dgm:cxn modelId="{B3E0A914-0B97-403C-B772-7C0743C75258}" srcId="{7B4F314E-3A25-4F06-AA6E-B5CBFB519874}" destId="{6D6E4916-247E-426D-AECB-DD038B85CCF5}" srcOrd="1" destOrd="0" parTransId="{BED1AA94-A8FE-4BF1-B490-CD96C2478D2B}" sibTransId="{916CE37D-7AEC-4E92-8010-FCE85EEC4218}"/>
    <dgm:cxn modelId="{1CAEC817-8607-4426-B7C8-631512E9B403}" type="presOf" srcId="{7B4F314E-3A25-4F06-AA6E-B5CBFB519874}" destId="{3A7F9E19-A604-425D-9BEA-6417E6BAB8DD}" srcOrd="0" destOrd="0" presId="urn:microsoft.com/office/officeart/2011/layout/TabList"/>
    <dgm:cxn modelId="{818398E0-4A33-4DD2-B867-6CC95FF3205B}" srcId="{924BB355-9F82-4B69-A477-6ECEE9BBE22F}" destId="{8C59AFB2-12FF-4E34-B734-AB01E24D6747}" srcOrd="0" destOrd="0" parTransId="{EEEEE038-D368-4C95-9E0B-7DCDFD840A70}" sibTransId="{F88F39DC-5EE1-48EB-9D99-6C79F56FAB8A}"/>
    <dgm:cxn modelId="{F87A9282-FD92-4E01-B4E9-666D6471B1DE}" type="presOf" srcId="{41193E84-C947-4E35-86D4-BFA87D173A1F}" destId="{D9263327-20EE-4F14-A256-88345D04292B}" srcOrd="0" destOrd="0" presId="urn:microsoft.com/office/officeart/2011/layout/TabList"/>
    <dgm:cxn modelId="{8313AF0E-BD84-4FF4-9F3A-048F1E0A885D}" srcId="{924BB355-9F82-4B69-A477-6ECEE9BBE22F}" destId="{41193E84-C947-4E35-86D4-BFA87D173A1F}" srcOrd="1" destOrd="0" parTransId="{85002043-1322-44D0-9FF0-2D708DD9F549}" sibTransId="{D0EFD6AD-81C1-4D89-96FE-7F3FC5947F6C}"/>
    <dgm:cxn modelId="{3B840440-EF5D-4FF0-BB1C-46F3A1CE42C1}" srcId="{6EE18992-1B43-4774-BECE-EC7DE3E25BF3}" destId="{924BB355-9F82-4B69-A477-6ECEE9BBE22F}" srcOrd="0" destOrd="0" parTransId="{DF2E2C65-57AB-4837-AB05-EE57F7523C2D}" sibTransId="{F015360C-7337-434D-9BDF-6C5DE99E803B}"/>
    <dgm:cxn modelId="{BF2469A0-D6C1-4395-94B7-18291655A540}" srcId="{6EE18992-1B43-4774-BECE-EC7DE3E25BF3}" destId="{7B4F314E-3A25-4F06-AA6E-B5CBFB519874}" srcOrd="1" destOrd="0" parTransId="{B09E27BC-E47B-4575-99B2-E8C9EA0F3A13}" sibTransId="{A53D0765-548F-4F96-B98E-7E3A02342CCF}"/>
    <dgm:cxn modelId="{52DF39FA-2247-4250-8E1F-55D5BF09B3A4}" srcId="{7B4F314E-3A25-4F06-AA6E-B5CBFB519874}" destId="{2539D9FC-F942-499B-8D56-1A8FA7441F34}" srcOrd="0" destOrd="0" parTransId="{C1F56C5B-147F-4150-8377-0DC1ADAC9F2C}" sibTransId="{BF122024-A19A-4B3D-B45C-C7C808080B5E}"/>
    <dgm:cxn modelId="{1B5E9450-89B7-4D08-BA88-7053043ED447}" type="presOf" srcId="{6D6E4916-247E-426D-AECB-DD038B85CCF5}" destId="{3FA63E82-89DF-4735-A90C-3315737BED74}" srcOrd="0" destOrd="0" presId="urn:microsoft.com/office/officeart/2011/layout/TabList"/>
    <dgm:cxn modelId="{61D11B19-A535-439A-9CD4-1F5EE1C29E2D}" type="presOf" srcId="{2539D9FC-F942-499B-8D56-1A8FA7441F34}" destId="{6B910AC6-04D6-40CD-A70C-E3C5AEB6BCC3}" srcOrd="0" destOrd="0" presId="urn:microsoft.com/office/officeart/2011/layout/TabList"/>
    <dgm:cxn modelId="{FA1C59D1-A840-4EF0-9FEA-A6A273F5D76F}" srcId="{924BB355-9F82-4B69-A477-6ECEE9BBE22F}" destId="{1D43EF73-A205-4961-BC93-12C7731755C8}" srcOrd="2" destOrd="0" parTransId="{A13A3737-CB2C-46F5-A00C-CF02EDFE2A3D}" sibTransId="{6BD6818B-23AB-457A-863D-6BB4413E91F4}"/>
    <dgm:cxn modelId="{42ADCB40-1347-4F56-8D65-91291D3B3BF2}" type="presOf" srcId="{6EE18992-1B43-4774-BECE-EC7DE3E25BF3}" destId="{E093C371-E0F9-4CCC-8D00-875EAEFAFAAA}" srcOrd="0" destOrd="0" presId="urn:microsoft.com/office/officeart/2011/layout/TabList"/>
    <dgm:cxn modelId="{C5DB7C28-5021-4A42-8416-8C6E8573B051}" type="presOf" srcId="{1D43EF73-A205-4961-BC93-12C7731755C8}" destId="{D9263327-20EE-4F14-A256-88345D04292B}" srcOrd="0" destOrd="1" presId="urn:microsoft.com/office/officeart/2011/layout/TabList"/>
    <dgm:cxn modelId="{138D2ABA-ECB2-42DD-8C59-310711B267A8}" type="presOf" srcId="{8C59AFB2-12FF-4E34-B734-AB01E24D6747}" destId="{30B9E07F-429A-4F96-B6CF-601460926B81}" srcOrd="0" destOrd="0" presId="urn:microsoft.com/office/officeart/2011/layout/TabList"/>
    <dgm:cxn modelId="{808F4703-C6A5-4E08-BA09-A746A997E710}" type="presParOf" srcId="{E093C371-E0F9-4CCC-8D00-875EAEFAFAAA}" destId="{4EDE53EC-17F7-4199-A81C-569FEB94B36E}" srcOrd="0" destOrd="0" presId="urn:microsoft.com/office/officeart/2011/layout/TabList"/>
    <dgm:cxn modelId="{FB407750-0B2B-4159-875F-88A781E33A9A}" type="presParOf" srcId="{4EDE53EC-17F7-4199-A81C-569FEB94B36E}" destId="{30B9E07F-429A-4F96-B6CF-601460926B81}" srcOrd="0" destOrd="0" presId="urn:microsoft.com/office/officeart/2011/layout/TabList"/>
    <dgm:cxn modelId="{0E0A6260-C0F2-4FC0-A845-467050F9D434}" type="presParOf" srcId="{4EDE53EC-17F7-4199-A81C-569FEB94B36E}" destId="{D3494E7B-29C9-453B-B322-78C5B3283375}" srcOrd="1" destOrd="0" presId="urn:microsoft.com/office/officeart/2011/layout/TabList"/>
    <dgm:cxn modelId="{6DDE15A3-59E6-4354-B1D4-65C926FB8F41}" type="presParOf" srcId="{4EDE53EC-17F7-4199-A81C-569FEB94B36E}" destId="{51CDEFA6-0EB3-400F-8183-927013646B0A}" srcOrd="2" destOrd="0" presId="urn:microsoft.com/office/officeart/2011/layout/TabList"/>
    <dgm:cxn modelId="{EAB7A669-4671-473F-BE5B-99977FE28EE0}" type="presParOf" srcId="{E093C371-E0F9-4CCC-8D00-875EAEFAFAAA}" destId="{D9263327-20EE-4F14-A256-88345D04292B}" srcOrd="1" destOrd="0" presId="urn:microsoft.com/office/officeart/2011/layout/TabList"/>
    <dgm:cxn modelId="{24024492-EFF8-47F6-8556-28B4FCC1D58F}" type="presParOf" srcId="{E093C371-E0F9-4CCC-8D00-875EAEFAFAAA}" destId="{79011FE3-9529-4E48-849E-558FC8C45B62}" srcOrd="2" destOrd="0" presId="urn:microsoft.com/office/officeart/2011/layout/TabList"/>
    <dgm:cxn modelId="{1A0450D7-877B-4BD5-BE77-AE8337FB0AC4}" type="presParOf" srcId="{E093C371-E0F9-4CCC-8D00-875EAEFAFAAA}" destId="{4308F1EF-8163-47ED-8BF8-9C9C710599C5}" srcOrd="3" destOrd="0" presId="urn:microsoft.com/office/officeart/2011/layout/TabList"/>
    <dgm:cxn modelId="{BFC5B7B2-A4EB-4DA1-A45C-84A7E67A5DAB}" type="presParOf" srcId="{4308F1EF-8163-47ED-8BF8-9C9C710599C5}" destId="{6B910AC6-04D6-40CD-A70C-E3C5AEB6BCC3}" srcOrd="0" destOrd="0" presId="urn:microsoft.com/office/officeart/2011/layout/TabList"/>
    <dgm:cxn modelId="{B6A0F6F6-5C1C-4CF5-BC76-B96CC62B48F7}" type="presParOf" srcId="{4308F1EF-8163-47ED-8BF8-9C9C710599C5}" destId="{3A7F9E19-A604-425D-9BEA-6417E6BAB8DD}" srcOrd="1" destOrd="0" presId="urn:microsoft.com/office/officeart/2011/layout/TabList"/>
    <dgm:cxn modelId="{4CAC0F3A-249A-4326-B01F-E902DB4DE2A5}" type="presParOf" srcId="{4308F1EF-8163-47ED-8BF8-9C9C710599C5}" destId="{4E8485F5-F6CB-4D26-A3A8-BDC63682C6CE}" srcOrd="2" destOrd="0" presId="urn:microsoft.com/office/officeart/2011/layout/TabList"/>
    <dgm:cxn modelId="{F9C2F029-733B-4DBD-99C5-86CB789C5C8A}" type="presParOf" srcId="{E093C371-E0F9-4CCC-8D00-875EAEFAFAAA}" destId="{3FA63E82-89DF-4735-A90C-3315737BED74}" srcOrd="4" destOrd="0" presId="urn:microsoft.com/office/officeart/2011/layout/Tab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E18992-1B43-4774-BECE-EC7DE3E25BF3}" type="doc">
      <dgm:prSet loTypeId="urn:microsoft.com/office/officeart/2011/layout/TabList" loCatId="list" qsTypeId="urn:microsoft.com/office/officeart/2005/8/quickstyle/simple1" qsCatId="simple" csTypeId="urn:microsoft.com/office/officeart/2005/8/colors/colorful5" csCatId="colorful" phldr="1"/>
      <dgm:spPr/>
      <dgm:t>
        <a:bodyPr/>
        <a:lstStyle/>
        <a:p>
          <a:endParaRPr lang="en-SG"/>
        </a:p>
      </dgm:t>
    </dgm:pt>
    <dgm:pt modelId="{924BB355-9F82-4B69-A477-6ECEE9BBE22F}">
      <dgm:prSet phldrT="[Text]"/>
      <dgm:spPr/>
      <dgm:t>
        <a:bodyPr/>
        <a:lstStyle/>
        <a:p>
          <a:r>
            <a:rPr lang="en-SG" dirty="0" smtClean="0"/>
            <a:t>Confidentiality</a:t>
          </a:r>
          <a:endParaRPr lang="en-SG" dirty="0"/>
        </a:p>
      </dgm:t>
    </dgm:pt>
    <dgm:pt modelId="{DF2E2C65-57AB-4837-AB05-EE57F7523C2D}" type="parTrans" cxnId="{3B840440-EF5D-4FF0-BB1C-46F3A1CE42C1}">
      <dgm:prSet/>
      <dgm:spPr/>
      <dgm:t>
        <a:bodyPr/>
        <a:lstStyle/>
        <a:p>
          <a:endParaRPr lang="en-SG"/>
        </a:p>
      </dgm:t>
    </dgm:pt>
    <dgm:pt modelId="{F015360C-7337-434D-9BDF-6C5DE99E803B}" type="sibTrans" cxnId="{3B840440-EF5D-4FF0-BB1C-46F3A1CE42C1}">
      <dgm:prSet/>
      <dgm:spPr/>
      <dgm:t>
        <a:bodyPr/>
        <a:lstStyle/>
        <a:p>
          <a:endParaRPr lang="en-SG"/>
        </a:p>
      </dgm:t>
    </dgm:pt>
    <dgm:pt modelId="{8C59AFB2-12FF-4E34-B734-AB01E24D6747}">
      <dgm:prSet phldrT="[Text]"/>
      <dgm:spPr/>
      <dgm:t>
        <a:bodyPr/>
        <a:lstStyle/>
        <a:p>
          <a:endParaRPr lang="en-SG" dirty="0"/>
        </a:p>
      </dgm:t>
    </dgm:pt>
    <dgm:pt modelId="{EEEEE038-D368-4C95-9E0B-7DCDFD840A70}" type="parTrans" cxnId="{818398E0-4A33-4DD2-B867-6CC95FF3205B}">
      <dgm:prSet/>
      <dgm:spPr/>
      <dgm:t>
        <a:bodyPr/>
        <a:lstStyle/>
        <a:p>
          <a:endParaRPr lang="en-SG"/>
        </a:p>
      </dgm:t>
    </dgm:pt>
    <dgm:pt modelId="{F88F39DC-5EE1-48EB-9D99-6C79F56FAB8A}" type="sibTrans" cxnId="{818398E0-4A33-4DD2-B867-6CC95FF3205B}">
      <dgm:prSet/>
      <dgm:spPr/>
      <dgm:t>
        <a:bodyPr/>
        <a:lstStyle/>
        <a:p>
          <a:endParaRPr lang="en-SG"/>
        </a:p>
      </dgm:t>
    </dgm:pt>
    <dgm:pt modelId="{41193E84-C947-4E35-86D4-BFA87D173A1F}">
      <dgm:prSet phldrT="[Text]"/>
      <dgm:spPr/>
      <dgm:t>
        <a:bodyPr/>
        <a:lstStyle/>
        <a:p>
          <a:r>
            <a:rPr lang="en-SG" dirty="0" smtClean="0"/>
            <a:t>To have financial and other records kept in confidence without divulgence to unauthorized parties</a:t>
          </a:r>
          <a:endParaRPr lang="en-SG" dirty="0"/>
        </a:p>
      </dgm:t>
    </dgm:pt>
    <dgm:pt modelId="{85002043-1322-44D0-9FF0-2D708DD9F549}" type="parTrans" cxnId="{8313AF0E-BD84-4FF4-9F3A-048F1E0A885D}">
      <dgm:prSet/>
      <dgm:spPr/>
      <dgm:t>
        <a:bodyPr/>
        <a:lstStyle/>
        <a:p>
          <a:endParaRPr lang="en-SG"/>
        </a:p>
      </dgm:t>
    </dgm:pt>
    <dgm:pt modelId="{D0EFD6AD-81C1-4D89-96FE-7F3FC5947F6C}" type="sibTrans" cxnId="{8313AF0E-BD84-4FF4-9F3A-048F1E0A885D}">
      <dgm:prSet/>
      <dgm:spPr/>
      <dgm:t>
        <a:bodyPr/>
        <a:lstStyle/>
        <a:p>
          <a:endParaRPr lang="en-SG"/>
        </a:p>
      </dgm:t>
    </dgm:pt>
    <dgm:pt modelId="{7B4F314E-3A25-4F06-AA6E-B5CBFB519874}">
      <dgm:prSet phldrT="[Text]"/>
      <dgm:spPr/>
      <dgm:t>
        <a:bodyPr/>
        <a:lstStyle/>
        <a:p>
          <a:r>
            <a:rPr lang="en-SG" dirty="0" smtClean="0"/>
            <a:t>Grievances</a:t>
          </a:r>
          <a:endParaRPr lang="en-SG" dirty="0"/>
        </a:p>
      </dgm:t>
    </dgm:pt>
    <dgm:pt modelId="{B09E27BC-E47B-4575-99B2-E8C9EA0F3A13}" type="parTrans" cxnId="{BF2469A0-D6C1-4395-94B7-18291655A540}">
      <dgm:prSet/>
      <dgm:spPr/>
      <dgm:t>
        <a:bodyPr/>
        <a:lstStyle/>
        <a:p>
          <a:endParaRPr lang="en-SG"/>
        </a:p>
      </dgm:t>
    </dgm:pt>
    <dgm:pt modelId="{A53D0765-548F-4F96-B98E-7E3A02342CCF}" type="sibTrans" cxnId="{BF2469A0-D6C1-4395-94B7-18291655A540}">
      <dgm:prSet/>
      <dgm:spPr/>
      <dgm:t>
        <a:bodyPr/>
        <a:lstStyle/>
        <a:p>
          <a:endParaRPr lang="en-SG"/>
        </a:p>
      </dgm:t>
    </dgm:pt>
    <dgm:pt modelId="{6D6E4916-247E-426D-AECB-DD038B85CCF5}">
      <dgm:prSet phldrT="[Text]"/>
      <dgm:spPr/>
      <dgm:t>
        <a:bodyPr/>
        <a:lstStyle/>
        <a:p>
          <a:r>
            <a:rPr lang="en-SG" dirty="0" smtClean="0"/>
            <a:t>To submit grievances to </a:t>
          </a:r>
          <a:r>
            <a:rPr lang="en-SG" dirty="0" err="1" smtClean="0"/>
            <a:t>SenzeHealth</a:t>
          </a:r>
          <a:r>
            <a:rPr lang="en-SG" dirty="0" smtClean="0"/>
            <a:t> Head Office, or other government agencies without retaliation or </a:t>
          </a:r>
          <a:r>
            <a:rPr lang="en-SG" dirty="0" err="1" smtClean="0"/>
            <a:t>constrant</a:t>
          </a:r>
          <a:r>
            <a:rPr lang="en-SG" dirty="0" smtClean="0"/>
            <a:t>.</a:t>
          </a:r>
          <a:endParaRPr lang="en-SG" dirty="0"/>
        </a:p>
      </dgm:t>
    </dgm:pt>
    <dgm:pt modelId="{BED1AA94-A8FE-4BF1-B490-CD96C2478D2B}" type="parTrans" cxnId="{B3E0A914-0B97-403C-B772-7C0743C75258}">
      <dgm:prSet/>
      <dgm:spPr/>
      <dgm:t>
        <a:bodyPr/>
        <a:lstStyle/>
        <a:p>
          <a:endParaRPr lang="en-SG"/>
        </a:p>
      </dgm:t>
    </dgm:pt>
    <dgm:pt modelId="{916CE37D-7AEC-4E92-8010-FCE85EEC4218}" type="sibTrans" cxnId="{B3E0A914-0B97-403C-B772-7C0743C75258}">
      <dgm:prSet/>
      <dgm:spPr/>
      <dgm:t>
        <a:bodyPr/>
        <a:lstStyle/>
        <a:p>
          <a:endParaRPr lang="en-SG"/>
        </a:p>
      </dgm:t>
    </dgm:pt>
    <dgm:pt modelId="{2539D9FC-F942-499B-8D56-1A8FA7441F34}">
      <dgm:prSet phldrT="[Text]" phldr="1"/>
      <dgm:spPr/>
      <dgm:t>
        <a:bodyPr/>
        <a:lstStyle/>
        <a:p>
          <a:endParaRPr lang="en-SG" dirty="0"/>
        </a:p>
      </dgm:t>
    </dgm:pt>
    <dgm:pt modelId="{BF122024-A19A-4B3D-B45C-C7C808080B5E}" type="sibTrans" cxnId="{52DF39FA-2247-4250-8E1F-55D5BF09B3A4}">
      <dgm:prSet/>
      <dgm:spPr/>
      <dgm:t>
        <a:bodyPr/>
        <a:lstStyle/>
        <a:p>
          <a:endParaRPr lang="en-SG"/>
        </a:p>
      </dgm:t>
    </dgm:pt>
    <dgm:pt modelId="{C1F56C5B-147F-4150-8377-0DC1ADAC9F2C}" type="parTrans" cxnId="{52DF39FA-2247-4250-8E1F-55D5BF09B3A4}">
      <dgm:prSet/>
      <dgm:spPr/>
      <dgm:t>
        <a:bodyPr/>
        <a:lstStyle/>
        <a:p>
          <a:endParaRPr lang="en-SG"/>
        </a:p>
      </dgm:t>
    </dgm:pt>
    <dgm:pt modelId="{E093C371-E0F9-4CCC-8D00-875EAEFAFAAA}" type="pres">
      <dgm:prSet presAssocID="{6EE18992-1B43-4774-BECE-EC7DE3E25BF3}" presName="Name0" presStyleCnt="0">
        <dgm:presLayoutVars>
          <dgm:chMax/>
          <dgm:chPref val="3"/>
          <dgm:dir/>
          <dgm:animOne val="branch"/>
          <dgm:animLvl val="lvl"/>
        </dgm:presLayoutVars>
      </dgm:prSet>
      <dgm:spPr/>
      <dgm:t>
        <a:bodyPr/>
        <a:lstStyle/>
        <a:p>
          <a:endParaRPr lang="en-SG"/>
        </a:p>
      </dgm:t>
    </dgm:pt>
    <dgm:pt modelId="{4EDE53EC-17F7-4199-A81C-569FEB94B36E}" type="pres">
      <dgm:prSet presAssocID="{924BB355-9F82-4B69-A477-6ECEE9BBE22F}" presName="composite" presStyleCnt="0"/>
      <dgm:spPr/>
    </dgm:pt>
    <dgm:pt modelId="{30B9E07F-429A-4F96-B6CF-601460926B81}" type="pres">
      <dgm:prSet presAssocID="{924BB355-9F82-4B69-A477-6ECEE9BBE22F}" presName="FirstChild" presStyleLbl="revTx" presStyleIdx="0" presStyleCnt="4">
        <dgm:presLayoutVars>
          <dgm:chMax val="0"/>
          <dgm:chPref val="0"/>
          <dgm:bulletEnabled val="1"/>
        </dgm:presLayoutVars>
      </dgm:prSet>
      <dgm:spPr/>
      <dgm:t>
        <a:bodyPr/>
        <a:lstStyle/>
        <a:p>
          <a:endParaRPr lang="en-SG"/>
        </a:p>
      </dgm:t>
    </dgm:pt>
    <dgm:pt modelId="{D3494E7B-29C9-453B-B322-78C5B3283375}" type="pres">
      <dgm:prSet presAssocID="{924BB355-9F82-4B69-A477-6ECEE9BBE22F}" presName="Parent" presStyleLbl="alignNode1" presStyleIdx="0" presStyleCnt="2">
        <dgm:presLayoutVars>
          <dgm:chMax val="3"/>
          <dgm:chPref val="3"/>
          <dgm:bulletEnabled val="1"/>
        </dgm:presLayoutVars>
      </dgm:prSet>
      <dgm:spPr/>
      <dgm:t>
        <a:bodyPr/>
        <a:lstStyle/>
        <a:p>
          <a:endParaRPr lang="en-SG"/>
        </a:p>
      </dgm:t>
    </dgm:pt>
    <dgm:pt modelId="{51CDEFA6-0EB3-400F-8183-927013646B0A}" type="pres">
      <dgm:prSet presAssocID="{924BB355-9F82-4B69-A477-6ECEE9BBE22F}" presName="Accent" presStyleLbl="parChTrans1D1" presStyleIdx="0" presStyleCnt="2"/>
      <dgm:spPr/>
    </dgm:pt>
    <dgm:pt modelId="{D9263327-20EE-4F14-A256-88345D04292B}" type="pres">
      <dgm:prSet presAssocID="{924BB355-9F82-4B69-A477-6ECEE9BBE22F}" presName="Child" presStyleLbl="revTx" presStyleIdx="1" presStyleCnt="4">
        <dgm:presLayoutVars>
          <dgm:chMax val="0"/>
          <dgm:chPref val="0"/>
          <dgm:bulletEnabled val="1"/>
        </dgm:presLayoutVars>
      </dgm:prSet>
      <dgm:spPr/>
      <dgm:t>
        <a:bodyPr/>
        <a:lstStyle/>
        <a:p>
          <a:endParaRPr lang="en-SG"/>
        </a:p>
      </dgm:t>
    </dgm:pt>
    <dgm:pt modelId="{79011FE3-9529-4E48-849E-558FC8C45B62}" type="pres">
      <dgm:prSet presAssocID="{F015360C-7337-434D-9BDF-6C5DE99E803B}" presName="sibTrans" presStyleCnt="0"/>
      <dgm:spPr/>
    </dgm:pt>
    <dgm:pt modelId="{4308F1EF-8163-47ED-8BF8-9C9C710599C5}" type="pres">
      <dgm:prSet presAssocID="{7B4F314E-3A25-4F06-AA6E-B5CBFB519874}" presName="composite" presStyleCnt="0"/>
      <dgm:spPr/>
    </dgm:pt>
    <dgm:pt modelId="{6B910AC6-04D6-40CD-A70C-E3C5AEB6BCC3}" type="pres">
      <dgm:prSet presAssocID="{7B4F314E-3A25-4F06-AA6E-B5CBFB519874}" presName="FirstChild" presStyleLbl="revTx" presStyleIdx="2" presStyleCnt="4">
        <dgm:presLayoutVars>
          <dgm:chMax val="0"/>
          <dgm:chPref val="0"/>
          <dgm:bulletEnabled val="1"/>
        </dgm:presLayoutVars>
      </dgm:prSet>
      <dgm:spPr/>
      <dgm:t>
        <a:bodyPr/>
        <a:lstStyle/>
        <a:p>
          <a:endParaRPr lang="en-SG"/>
        </a:p>
      </dgm:t>
    </dgm:pt>
    <dgm:pt modelId="{3A7F9E19-A604-425D-9BEA-6417E6BAB8DD}" type="pres">
      <dgm:prSet presAssocID="{7B4F314E-3A25-4F06-AA6E-B5CBFB519874}" presName="Parent" presStyleLbl="alignNode1" presStyleIdx="1" presStyleCnt="2" custLinFactNeighborX="488" custLinFactNeighborY="-4257">
        <dgm:presLayoutVars>
          <dgm:chMax val="3"/>
          <dgm:chPref val="3"/>
          <dgm:bulletEnabled val="1"/>
        </dgm:presLayoutVars>
      </dgm:prSet>
      <dgm:spPr/>
      <dgm:t>
        <a:bodyPr/>
        <a:lstStyle/>
        <a:p>
          <a:endParaRPr lang="en-SG"/>
        </a:p>
      </dgm:t>
    </dgm:pt>
    <dgm:pt modelId="{4E8485F5-F6CB-4D26-A3A8-BDC63682C6CE}" type="pres">
      <dgm:prSet presAssocID="{7B4F314E-3A25-4F06-AA6E-B5CBFB519874}" presName="Accent" presStyleLbl="parChTrans1D1" presStyleIdx="1" presStyleCnt="2"/>
      <dgm:spPr/>
    </dgm:pt>
    <dgm:pt modelId="{3FA63E82-89DF-4735-A90C-3315737BED74}" type="pres">
      <dgm:prSet presAssocID="{7B4F314E-3A25-4F06-AA6E-B5CBFB519874}" presName="Child" presStyleLbl="revTx" presStyleIdx="3" presStyleCnt="4">
        <dgm:presLayoutVars>
          <dgm:chMax val="0"/>
          <dgm:chPref val="0"/>
          <dgm:bulletEnabled val="1"/>
        </dgm:presLayoutVars>
      </dgm:prSet>
      <dgm:spPr/>
      <dgm:t>
        <a:bodyPr/>
        <a:lstStyle/>
        <a:p>
          <a:endParaRPr lang="en-SG"/>
        </a:p>
      </dgm:t>
    </dgm:pt>
  </dgm:ptLst>
  <dgm:cxnLst>
    <dgm:cxn modelId="{33CAC3CE-0517-4428-BE02-E1D9C00DFBD9}" type="presOf" srcId="{8C59AFB2-12FF-4E34-B734-AB01E24D6747}" destId="{30B9E07F-429A-4F96-B6CF-601460926B81}" srcOrd="0" destOrd="0" presId="urn:microsoft.com/office/officeart/2011/layout/TabList"/>
    <dgm:cxn modelId="{B3E0A914-0B97-403C-B772-7C0743C75258}" srcId="{7B4F314E-3A25-4F06-AA6E-B5CBFB519874}" destId="{6D6E4916-247E-426D-AECB-DD038B85CCF5}" srcOrd="1" destOrd="0" parTransId="{BED1AA94-A8FE-4BF1-B490-CD96C2478D2B}" sibTransId="{916CE37D-7AEC-4E92-8010-FCE85EEC4218}"/>
    <dgm:cxn modelId="{3635ADEC-9DB5-4D73-A0E8-6D69C6AD3591}" type="presOf" srcId="{2539D9FC-F942-499B-8D56-1A8FA7441F34}" destId="{6B910AC6-04D6-40CD-A70C-E3C5AEB6BCC3}" srcOrd="0" destOrd="0" presId="urn:microsoft.com/office/officeart/2011/layout/TabList"/>
    <dgm:cxn modelId="{818398E0-4A33-4DD2-B867-6CC95FF3205B}" srcId="{924BB355-9F82-4B69-A477-6ECEE9BBE22F}" destId="{8C59AFB2-12FF-4E34-B734-AB01E24D6747}" srcOrd="0" destOrd="0" parTransId="{EEEEE038-D368-4C95-9E0B-7DCDFD840A70}" sibTransId="{F88F39DC-5EE1-48EB-9D99-6C79F56FAB8A}"/>
    <dgm:cxn modelId="{531D0693-0657-4625-8F75-81B19B3B0B20}" type="presOf" srcId="{924BB355-9F82-4B69-A477-6ECEE9BBE22F}" destId="{D3494E7B-29C9-453B-B322-78C5B3283375}" srcOrd="0" destOrd="0" presId="urn:microsoft.com/office/officeart/2011/layout/TabList"/>
    <dgm:cxn modelId="{F7E718D7-B73E-48B2-8B58-F50995A9344D}" type="presOf" srcId="{6D6E4916-247E-426D-AECB-DD038B85CCF5}" destId="{3FA63E82-89DF-4735-A90C-3315737BED74}" srcOrd="0" destOrd="0" presId="urn:microsoft.com/office/officeart/2011/layout/TabList"/>
    <dgm:cxn modelId="{8313AF0E-BD84-4FF4-9F3A-048F1E0A885D}" srcId="{924BB355-9F82-4B69-A477-6ECEE9BBE22F}" destId="{41193E84-C947-4E35-86D4-BFA87D173A1F}" srcOrd="1" destOrd="0" parTransId="{85002043-1322-44D0-9FF0-2D708DD9F549}" sibTransId="{D0EFD6AD-81C1-4D89-96FE-7F3FC5947F6C}"/>
    <dgm:cxn modelId="{73DE7E33-0EFA-487B-81DB-82A4DC42C86E}" type="presOf" srcId="{7B4F314E-3A25-4F06-AA6E-B5CBFB519874}" destId="{3A7F9E19-A604-425D-9BEA-6417E6BAB8DD}" srcOrd="0" destOrd="0" presId="urn:microsoft.com/office/officeart/2011/layout/TabList"/>
    <dgm:cxn modelId="{3B840440-EF5D-4FF0-BB1C-46F3A1CE42C1}" srcId="{6EE18992-1B43-4774-BECE-EC7DE3E25BF3}" destId="{924BB355-9F82-4B69-A477-6ECEE9BBE22F}" srcOrd="0" destOrd="0" parTransId="{DF2E2C65-57AB-4837-AB05-EE57F7523C2D}" sibTransId="{F015360C-7337-434D-9BDF-6C5DE99E803B}"/>
    <dgm:cxn modelId="{BF2469A0-D6C1-4395-94B7-18291655A540}" srcId="{6EE18992-1B43-4774-BECE-EC7DE3E25BF3}" destId="{7B4F314E-3A25-4F06-AA6E-B5CBFB519874}" srcOrd="1" destOrd="0" parTransId="{B09E27BC-E47B-4575-99B2-E8C9EA0F3A13}" sibTransId="{A53D0765-548F-4F96-B98E-7E3A02342CCF}"/>
    <dgm:cxn modelId="{52DF39FA-2247-4250-8E1F-55D5BF09B3A4}" srcId="{7B4F314E-3A25-4F06-AA6E-B5CBFB519874}" destId="{2539D9FC-F942-499B-8D56-1A8FA7441F34}" srcOrd="0" destOrd="0" parTransId="{C1F56C5B-147F-4150-8377-0DC1ADAC9F2C}" sibTransId="{BF122024-A19A-4B3D-B45C-C7C808080B5E}"/>
    <dgm:cxn modelId="{F80356F6-CB1C-4DF5-BECE-F82F7568E506}" type="presOf" srcId="{41193E84-C947-4E35-86D4-BFA87D173A1F}" destId="{D9263327-20EE-4F14-A256-88345D04292B}" srcOrd="0" destOrd="0" presId="urn:microsoft.com/office/officeart/2011/layout/TabList"/>
    <dgm:cxn modelId="{38CCC8A0-4EA1-4F8D-9C35-35589116CFFF}" type="presOf" srcId="{6EE18992-1B43-4774-BECE-EC7DE3E25BF3}" destId="{E093C371-E0F9-4CCC-8D00-875EAEFAFAAA}" srcOrd="0" destOrd="0" presId="urn:microsoft.com/office/officeart/2011/layout/TabList"/>
    <dgm:cxn modelId="{F9E2A662-55B0-4ED1-8CBD-1D23D1D2AC4D}" type="presParOf" srcId="{E093C371-E0F9-4CCC-8D00-875EAEFAFAAA}" destId="{4EDE53EC-17F7-4199-A81C-569FEB94B36E}" srcOrd="0" destOrd="0" presId="urn:microsoft.com/office/officeart/2011/layout/TabList"/>
    <dgm:cxn modelId="{6E4490E5-E1B7-4E57-87CB-41A56ABA9A36}" type="presParOf" srcId="{4EDE53EC-17F7-4199-A81C-569FEB94B36E}" destId="{30B9E07F-429A-4F96-B6CF-601460926B81}" srcOrd="0" destOrd="0" presId="urn:microsoft.com/office/officeart/2011/layout/TabList"/>
    <dgm:cxn modelId="{F7866B3B-ACFE-4DBF-A54D-3FA0A35CF6A2}" type="presParOf" srcId="{4EDE53EC-17F7-4199-A81C-569FEB94B36E}" destId="{D3494E7B-29C9-453B-B322-78C5B3283375}" srcOrd="1" destOrd="0" presId="urn:microsoft.com/office/officeart/2011/layout/TabList"/>
    <dgm:cxn modelId="{C7E56CA5-39B1-4A6F-B405-0313439AB74D}" type="presParOf" srcId="{4EDE53EC-17F7-4199-A81C-569FEB94B36E}" destId="{51CDEFA6-0EB3-400F-8183-927013646B0A}" srcOrd="2" destOrd="0" presId="urn:microsoft.com/office/officeart/2011/layout/TabList"/>
    <dgm:cxn modelId="{A8D621E7-BD2C-4763-B3E5-A854D2DA0CF8}" type="presParOf" srcId="{E093C371-E0F9-4CCC-8D00-875EAEFAFAAA}" destId="{D9263327-20EE-4F14-A256-88345D04292B}" srcOrd="1" destOrd="0" presId="urn:microsoft.com/office/officeart/2011/layout/TabList"/>
    <dgm:cxn modelId="{31EDA6F7-1E97-493B-9429-A982C227739B}" type="presParOf" srcId="{E093C371-E0F9-4CCC-8D00-875EAEFAFAAA}" destId="{79011FE3-9529-4E48-849E-558FC8C45B62}" srcOrd="2" destOrd="0" presId="urn:microsoft.com/office/officeart/2011/layout/TabList"/>
    <dgm:cxn modelId="{63E167D1-FEE1-40BD-8F7B-020C17F86630}" type="presParOf" srcId="{E093C371-E0F9-4CCC-8D00-875EAEFAFAAA}" destId="{4308F1EF-8163-47ED-8BF8-9C9C710599C5}" srcOrd="3" destOrd="0" presId="urn:microsoft.com/office/officeart/2011/layout/TabList"/>
    <dgm:cxn modelId="{C0595DCD-448E-420A-B408-8C28A784A8EB}" type="presParOf" srcId="{4308F1EF-8163-47ED-8BF8-9C9C710599C5}" destId="{6B910AC6-04D6-40CD-A70C-E3C5AEB6BCC3}" srcOrd="0" destOrd="0" presId="urn:microsoft.com/office/officeart/2011/layout/TabList"/>
    <dgm:cxn modelId="{9EA0F2A9-7311-486E-9FE0-E90D55A8C8E8}" type="presParOf" srcId="{4308F1EF-8163-47ED-8BF8-9C9C710599C5}" destId="{3A7F9E19-A604-425D-9BEA-6417E6BAB8DD}" srcOrd="1" destOrd="0" presId="urn:microsoft.com/office/officeart/2011/layout/TabList"/>
    <dgm:cxn modelId="{A22BC012-78E5-4CDF-A1F8-9C638826A263}" type="presParOf" srcId="{4308F1EF-8163-47ED-8BF8-9C9C710599C5}" destId="{4E8485F5-F6CB-4D26-A3A8-BDC63682C6CE}" srcOrd="2" destOrd="0" presId="urn:microsoft.com/office/officeart/2011/layout/TabList"/>
    <dgm:cxn modelId="{743247FA-7216-4977-B43A-224997B4679F}" type="presParOf" srcId="{E093C371-E0F9-4CCC-8D00-875EAEFAFAAA}" destId="{3FA63E82-89DF-4735-A90C-3315737BED74}" srcOrd="4" destOrd="0" presId="urn:microsoft.com/office/officeart/2011/layout/Tab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BAF4327-181E-465F-8AE9-5AE3E54DCCE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SG"/>
        </a:p>
      </dgm:t>
    </dgm:pt>
    <dgm:pt modelId="{ECB8A4F1-4975-4AB9-B9F0-685E1A38261D}">
      <dgm:prSet phldrT="[Text]"/>
      <dgm:spPr/>
      <dgm:t>
        <a:bodyPr/>
        <a:lstStyle/>
        <a:p>
          <a:r>
            <a:rPr lang="en-SG" dirty="0" smtClean="0"/>
            <a:t>Allow Care Client to reminisce and grieve</a:t>
          </a:r>
          <a:endParaRPr lang="en-SG" dirty="0"/>
        </a:p>
      </dgm:t>
    </dgm:pt>
    <dgm:pt modelId="{C778D6ED-B660-4AB1-9CD3-3A47CE662C20}" type="parTrans" cxnId="{20A7D32C-0142-4990-BB42-9EB588E51EBE}">
      <dgm:prSet/>
      <dgm:spPr/>
      <dgm:t>
        <a:bodyPr/>
        <a:lstStyle/>
        <a:p>
          <a:endParaRPr lang="en-SG"/>
        </a:p>
      </dgm:t>
    </dgm:pt>
    <dgm:pt modelId="{E810C015-B69E-45EE-AFB1-D6F8E989A7DF}" type="sibTrans" cxnId="{20A7D32C-0142-4990-BB42-9EB588E51EBE}">
      <dgm:prSet/>
      <dgm:spPr/>
      <dgm:t>
        <a:bodyPr/>
        <a:lstStyle/>
        <a:p>
          <a:endParaRPr lang="en-SG"/>
        </a:p>
      </dgm:t>
    </dgm:pt>
    <dgm:pt modelId="{A981E1DE-DFFB-46FA-8313-4BB15795482C}">
      <dgm:prSet phldrT="[Text]"/>
      <dgm:spPr/>
      <dgm:t>
        <a:bodyPr/>
        <a:lstStyle/>
        <a:p>
          <a:r>
            <a:rPr lang="en-SG" dirty="0" smtClean="0"/>
            <a:t>Sense of loss may often been experienced by elders. Could lead to depressions, social withdrawal, irritability.</a:t>
          </a:r>
          <a:endParaRPr lang="en-SG" dirty="0"/>
        </a:p>
      </dgm:t>
    </dgm:pt>
    <dgm:pt modelId="{5778142F-42D6-4D43-92D7-EA35CFF20252}" type="parTrans" cxnId="{CD335283-3953-4AFB-A9E5-55D3D6EA6C1F}">
      <dgm:prSet/>
      <dgm:spPr/>
      <dgm:t>
        <a:bodyPr/>
        <a:lstStyle/>
        <a:p>
          <a:endParaRPr lang="en-SG"/>
        </a:p>
      </dgm:t>
    </dgm:pt>
    <dgm:pt modelId="{4DADC279-6191-477F-96C3-BF4CC0E6DDE1}" type="sibTrans" cxnId="{CD335283-3953-4AFB-A9E5-55D3D6EA6C1F}">
      <dgm:prSet/>
      <dgm:spPr/>
      <dgm:t>
        <a:bodyPr/>
        <a:lstStyle/>
        <a:p>
          <a:endParaRPr lang="en-SG"/>
        </a:p>
      </dgm:t>
    </dgm:pt>
    <dgm:pt modelId="{E2A765A8-ACF2-4C0D-9FE8-A00A504DC71E}">
      <dgm:prSet phldrT="[Text]"/>
      <dgm:spPr/>
      <dgm:t>
        <a:bodyPr/>
        <a:lstStyle/>
        <a:p>
          <a:r>
            <a:rPr lang="en-SG" dirty="0" smtClean="0"/>
            <a:t>Death of friends and loved ones, inability to work and be independent, changes in health and finances</a:t>
          </a:r>
          <a:endParaRPr lang="en-SG" dirty="0"/>
        </a:p>
      </dgm:t>
    </dgm:pt>
    <dgm:pt modelId="{F576F0F9-597F-490B-904F-8BFC7D34E51D}" type="parTrans" cxnId="{359D37A3-82CD-4739-B645-6E898EDE4DF6}">
      <dgm:prSet/>
      <dgm:spPr/>
      <dgm:t>
        <a:bodyPr/>
        <a:lstStyle/>
        <a:p>
          <a:endParaRPr lang="en-SG"/>
        </a:p>
      </dgm:t>
    </dgm:pt>
    <dgm:pt modelId="{653D7A19-C83C-455D-836D-3DF18C0EAADB}" type="sibTrans" cxnId="{359D37A3-82CD-4739-B645-6E898EDE4DF6}">
      <dgm:prSet/>
      <dgm:spPr/>
      <dgm:t>
        <a:bodyPr/>
        <a:lstStyle/>
        <a:p>
          <a:endParaRPr lang="en-SG"/>
        </a:p>
      </dgm:t>
    </dgm:pt>
    <dgm:pt modelId="{36B839F5-0EE8-499F-BBC2-6911BFFD0810}">
      <dgm:prSet phldrT="[Text]"/>
      <dgm:spPr/>
      <dgm:t>
        <a:bodyPr/>
        <a:lstStyle/>
        <a:p>
          <a:r>
            <a:rPr lang="en-SG" dirty="0" smtClean="0"/>
            <a:t>Be respectful</a:t>
          </a:r>
          <a:endParaRPr lang="en-SG" dirty="0"/>
        </a:p>
      </dgm:t>
    </dgm:pt>
    <dgm:pt modelId="{84349089-D690-4E88-8B96-484F212C6C75}" type="parTrans" cxnId="{1564950C-4246-41FA-8644-DE2E28564DD2}">
      <dgm:prSet/>
      <dgm:spPr/>
      <dgm:t>
        <a:bodyPr/>
        <a:lstStyle/>
        <a:p>
          <a:endParaRPr lang="en-SG"/>
        </a:p>
      </dgm:t>
    </dgm:pt>
    <dgm:pt modelId="{87B22F61-51DB-4293-80E2-6B08DB81ED67}" type="sibTrans" cxnId="{1564950C-4246-41FA-8644-DE2E28564DD2}">
      <dgm:prSet/>
      <dgm:spPr/>
      <dgm:t>
        <a:bodyPr/>
        <a:lstStyle/>
        <a:p>
          <a:endParaRPr lang="en-SG"/>
        </a:p>
      </dgm:t>
    </dgm:pt>
    <dgm:pt modelId="{4E087242-5C02-4DE5-B394-C9691E8C5800}">
      <dgm:prSet phldrT="[Text]"/>
      <dgm:spPr/>
      <dgm:t>
        <a:bodyPr/>
        <a:lstStyle/>
        <a:p>
          <a:r>
            <a:rPr lang="en-SG" dirty="0" smtClean="0"/>
            <a:t>Of the elder’s background, knowledge, values</a:t>
          </a:r>
          <a:endParaRPr lang="en-SG" dirty="0"/>
        </a:p>
      </dgm:t>
    </dgm:pt>
    <dgm:pt modelId="{E745D645-91D1-42F6-9E0A-5D4FC2313D81}" type="parTrans" cxnId="{55DD3319-502A-48A5-BCB7-11BB6D346A2C}">
      <dgm:prSet/>
      <dgm:spPr/>
      <dgm:t>
        <a:bodyPr/>
        <a:lstStyle/>
        <a:p>
          <a:endParaRPr lang="en-SG"/>
        </a:p>
      </dgm:t>
    </dgm:pt>
    <dgm:pt modelId="{730AF103-6C7B-47BD-AF00-84B8C4AE3A92}" type="sibTrans" cxnId="{55DD3319-502A-48A5-BCB7-11BB6D346A2C}">
      <dgm:prSet/>
      <dgm:spPr/>
      <dgm:t>
        <a:bodyPr/>
        <a:lstStyle/>
        <a:p>
          <a:endParaRPr lang="en-SG"/>
        </a:p>
      </dgm:t>
    </dgm:pt>
    <dgm:pt modelId="{89EA491A-AEF4-4BFA-99AB-A0FB97FF3A87}">
      <dgm:prSet phldrT="[Text]"/>
      <dgm:spPr/>
      <dgm:t>
        <a:bodyPr/>
        <a:lstStyle/>
        <a:p>
          <a:r>
            <a:rPr lang="en-SG" dirty="0" smtClean="0"/>
            <a:t>Instead of waving person off, pay attention to what the elder is saying</a:t>
          </a:r>
          <a:endParaRPr lang="en-SG" dirty="0"/>
        </a:p>
      </dgm:t>
    </dgm:pt>
    <dgm:pt modelId="{804E69B4-9DD5-47CC-8517-C926A2D90F36}" type="parTrans" cxnId="{B4BB90A7-F262-4E3E-A586-9D329AEBD7A4}">
      <dgm:prSet/>
      <dgm:spPr/>
      <dgm:t>
        <a:bodyPr/>
        <a:lstStyle/>
        <a:p>
          <a:endParaRPr lang="en-SG"/>
        </a:p>
      </dgm:t>
    </dgm:pt>
    <dgm:pt modelId="{43E1462A-8EAB-4982-B764-CD1F901B33A3}" type="sibTrans" cxnId="{B4BB90A7-F262-4E3E-A586-9D329AEBD7A4}">
      <dgm:prSet/>
      <dgm:spPr/>
      <dgm:t>
        <a:bodyPr/>
        <a:lstStyle/>
        <a:p>
          <a:endParaRPr lang="en-SG"/>
        </a:p>
      </dgm:t>
    </dgm:pt>
    <dgm:pt modelId="{0FC2D4B6-B830-43D6-ABB4-E33F91A476CA}">
      <dgm:prSet phldrT="[Text]"/>
      <dgm:spPr/>
      <dgm:t>
        <a:bodyPr/>
        <a:lstStyle/>
        <a:p>
          <a:r>
            <a:rPr lang="en-SG" dirty="0" smtClean="0"/>
            <a:t>Listen</a:t>
          </a:r>
          <a:endParaRPr lang="en-SG" dirty="0"/>
        </a:p>
      </dgm:t>
    </dgm:pt>
    <dgm:pt modelId="{59F3DDB3-7AF4-44AD-BFCF-D7BABB94ABBA}" type="parTrans" cxnId="{0CC78073-7BE9-434A-AC87-D964B8D3F588}">
      <dgm:prSet/>
      <dgm:spPr/>
      <dgm:t>
        <a:bodyPr/>
        <a:lstStyle/>
        <a:p>
          <a:endParaRPr lang="en-SG"/>
        </a:p>
      </dgm:t>
    </dgm:pt>
    <dgm:pt modelId="{AF52AD50-BB33-4DCB-9429-B5E907658286}" type="sibTrans" cxnId="{0CC78073-7BE9-434A-AC87-D964B8D3F588}">
      <dgm:prSet/>
      <dgm:spPr/>
      <dgm:t>
        <a:bodyPr/>
        <a:lstStyle/>
        <a:p>
          <a:endParaRPr lang="en-SG"/>
        </a:p>
      </dgm:t>
    </dgm:pt>
    <dgm:pt modelId="{E60F4CDB-76A9-4678-A1FF-624CC381318A}">
      <dgm:prSet phldrT="[Text]"/>
      <dgm:spPr/>
      <dgm:t>
        <a:bodyPr/>
        <a:lstStyle/>
        <a:p>
          <a:r>
            <a:rPr lang="en-SG" dirty="0" smtClean="0"/>
            <a:t>Listen carefully. Speak slowly.</a:t>
          </a:r>
          <a:endParaRPr lang="en-SG" dirty="0"/>
        </a:p>
      </dgm:t>
    </dgm:pt>
    <dgm:pt modelId="{04FF095D-5C22-41C8-82F0-01CBC802BFE2}" type="parTrans" cxnId="{23D17732-97A7-4F51-808B-F5F0B8C784D5}">
      <dgm:prSet/>
      <dgm:spPr/>
      <dgm:t>
        <a:bodyPr/>
        <a:lstStyle/>
        <a:p>
          <a:endParaRPr lang="en-SG"/>
        </a:p>
      </dgm:t>
    </dgm:pt>
    <dgm:pt modelId="{D1935DA1-299E-4D4D-BFBB-023EBBD40C81}" type="sibTrans" cxnId="{23D17732-97A7-4F51-808B-F5F0B8C784D5}">
      <dgm:prSet/>
      <dgm:spPr/>
      <dgm:t>
        <a:bodyPr/>
        <a:lstStyle/>
        <a:p>
          <a:endParaRPr lang="en-SG"/>
        </a:p>
      </dgm:t>
    </dgm:pt>
    <dgm:pt modelId="{4660D473-9775-4208-89AE-866D12E4CA1D}">
      <dgm:prSet phldrT="[Text]"/>
      <dgm:spPr/>
      <dgm:t>
        <a:bodyPr/>
        <a:lstStyle/>
        <a:p>
          <a:r>
            <a:rPr lang="en-SG" dirty="0" smtClean="0"/>
            <a:t>Repeat the message to ensure proper understanding both ways.</a:t>
          </a:r>
          <a:endParaRPr lang="en-SG" dirty="0"/>
        </a:p>
      </dgm:t>
    </dgm:pt>
    <dgm:pt modelId="{673950BB-0FB2-496A-95DA-B0C40148820C}" type="parTrans" cxnId="{2781F8ED-5608-45BB-A0DF-EAE615680E32}">
      <dgm:prSet/>
      <dgm:spPr/>
      <dgm:t>
        <a:bodyPr/>
        <a:lstStyle/>
        <a:p>
          <a:endParaRPr lang="en-SG"/>
        </a:p>
      </dgm:t>
    </dgm:pt>
    <dgm:pt modelId="{1AC257E1-C06A-4976-B64E-597C9A6E28EB}" type="sibTrans" cxnId="{2781F8ED-5608-45BB-A0DF-EAE615680E32}">
      <dgm:prSet/>
      <dgm:spPr/>
      <dgm:t>
        <a:bodyPr/>
        <a:lstStyle/>
        <a:p>
          <a:endParaRPr lang="en-SG"/>
        </a:p>
      </dgm:t>
    </dgm:pt>
    <dgm:pt modelId="{631B95A8-8F41-443B-8309-E33A421E7BDC}">
      <dgm:prSet phldrT="[Text]"/>
      <dgm:spPr/>
      <dgm:t>
        <a:bodyPr/>
        <a:lstStyle/>
        <a:p>
          <a:r>
            <a:rPr lang="en-SG" dirty="0" smtClean="0"/>
            <a:t>Demonstrate that you value their opinion</a:t>
          </a:r>
          <a:endParaRPr lang="en-SG" dirty="0"/>
        </a:p>
      </dgm:t>
    </dgm:pt>
    <dgm:pt modelId="{86D992B4-695F-4D07-B9CD-425CDD51BD75}" type="parTrans" cxnId="{ED2C0157-446C-4880-A6AF-03F1B4801412}">
      <dgm:prSet/>
      <dgm:spPr/>
      <dgm:t>
        <a:bodyPr/>
        <a:lstStyle/>
        <a:p>
          <a:endParaRPr lang="en-SG"/>
        </a:p>
      </dgm:t>
    </dgm:pt>
    <dgm:pt modelId="{0E69B9EA-AB31-461F-A4B5-166DF066AC8E}" type="sibTrans" cxnId="{ED2C0157-446C-4880-A6AF-03F1B4801412}">
      <dgm:prSet/>
      <dgm:spPr/>
      <dgm:t>
        <a:bodyPr/>
        <a:lstStyle/>
        <a:p>
          <a:endParaRPr lang="en-SG"/>
        </a:p>
      </dgm:t>
    </dgm:pt>
    <dgm:pt modelId="{D67B0C21-2E20-42A1-B14D-A569858A3B62}">
      <dgm:prSet phldrT="[Text]"/>
      <dgm:spPr/>
      <dgm:t>
        <a:bodyPr/>
        <a:lstStyle/>
        <a:p>
          <a:r>
            <a:rPr lang="en-SG" dirty="0" smtClean="0"/>
            <a:t>Ask elder to write if the elder is unable to speak clearly.</a:t>
          </a:r>
          <a:endParaRPr lang="en-SG" dirty="0"/>
        </a:p>
      </dgm:t>
    </dgm:pt>
    <dgm:pt modelId="{C27B6236-74B1-494E-9D30-9B77BFE4E42D}" type="parTrans" cxnId="{B9119520-4D7E-4F4F-B9FD-FE4B177EC8B0}">
      <dgm:prSet/>
      <dgm:spPr/>
      <dgm:t>
        <a:bodyPr/>
        <a:lstStyle/>
        <a:p>
          <a:endParaRPr lang="en-SG"/>
        </a:p>
      </dgm:t>
    </dgm:pt>
    <dgm:pt modelId="{2D656AA3-F17D-41C5-84C3-189220CE8F6E}" type="sibTrans" cxnId="{B9119520-4D7E-4F4F-B9FD-FE4B177EC8B0}">
      <dgm:prSet/>
      <dgm:spPr/>
      <dgm:t>
        <a:bodyPr/>
        <a:lstStyle/>
        <a:p>
          <a:endParaRPr lang="en-SG"/>
        </a:p>
      </dgm:t>
    </dgm:pt>
    <dgm:pt modelId="{54687D52-3875-4697-AD42-2633367B2B29}">
      <dgm:prSet phldrT="[Text]"/>
      <dgm:spPr/>
      <dgm:t>
        <a:bodyPr/>
        <a:lstStyle/>
        <a:p>
          <a:r>
            <a:rPr lang="en-SG" dirty="0" smtClean="0"/>
            <a:t>Remember the elder may be agitated at not being to get message across.</a:t>
          </a:r>
          <a:endParaRPr lang="en-SG" dirty="0"/>
        </a:p>
      </dgm:t>
    </dgm:pt>
    <dgm:pt modelId="{6C10FFB8-8FC9-45BD-8156-8C1F2390495E}" type="parTrans" cxnId="{246958D4-E23B-4E2F-998F-44BA877E6C9E}">
      <dgm:prSet/>
      <dgm:spPr/>
      <dgm:t>
        <a:bodyPr/>
        <a:lstStyle/>
        <a:p>
          <a:endParaRPr lang="en-SG"/>
        </a:p>
      </dgm:t>
    </dgm:pt>
    <dgm:pt modelId="{DACBFB4F-0567-4C11-A57D-68DEE6B70C40}" type="sibTrans" cxnId="{246958D4-E23B-4E2F-998F-44BA877E6C9E}">
      <dgm:prSet/>
      <dgm:spPr/>
      <dgm:t>
        <a:bodyPr/>
        <a:lstStyle/>
        <a:p>
          <a:endParaRPr lang="en-SG"/>
        </a:p>
      </dgm:t>
    </dgm:pt>
    <dgm:pt modelId="{58BC7DFC-5203-4DBA-A5FC-46E795A81F61}" type="pres">
      <dgm:prSet presAssocID="{ABAF4327-181E-465F-8AE9-5AE3E54DCCE2}" presName="Name0" presStyleCnt="0">
        <dgm:presLayoutVars>
          <dgm:dir/>
          <dgm:animLvl val="lvl"/>
          <dgm:resizeHandles val="exact"/>
        </dgm:presLayoutVars>
      </dgm:prSet>
      <dgm:spPr/>
      <dgm:t>
        <a:bodyPr/>
        <a:lstStyle/>
        <a:p>
          <a:endParaRPr lang="en-SG"/>
        </a:p>
      </dgm:t>
    </dgm:pt>
    <dgm:pt modelId="{3218A62F-000F-42D2-BE30-772077D392A8}" type="pres">
      <dgm:prSet presAssocID="{ECB8A4F1-4975-4AB9-B9F0-685E1A38261D}" presName="composite" presStyleCnt="0"/>
      <dgm:spPr/>
    </dgm:pt>
    <dgm:pt modelId="{E9FDFC35-5E91-47F9-AA60-CB5EB316E6EB}" type="pres">
      <dgm:prSet presAssocID="{ECB8A4F1-4975-4AB9-B9F0-685E1A38261D}" presName="parTx" presStyleLbl="alignNode1" presStyleIdx="0" presStyleCnt="3">
        <dgm:presLayoutVars>
          <dgm:chMax val="0"/>
          <dgm:chPref val="0"/>
          <dgm:bulletEnabled val="1"/>
        </dgm:presLayoutVars>
      </dgm:prSet>
      <dgm:spPr/>
      <dgm:t>
        <a:bodyPr/>
        <a:lstStyle/>
        <a:p>
          <a:endParaRPr lang="en-SG"/>
        </a:p>
      </dgm:t>
    </dgm:pt>
    <dgm:pt modelId="{D8EC6725-1BE1-4B19-88A2-E037A6EB49A5}" type="pres">
      <dgm:prSet presAssocID="{ECB8A4F1-4975-4AB9-B9F0-685E1A38261D}" presName="desTx" presStyleLbl="alignAccFollowNode1" presStyleIdx="0" presStyleCnt="3">
        <dgm:presLayoutVars>
          <dgm:bulletEnabled val="1"/>
        </dgm:presLayoutVars>
      </dgm:prSet>
      <dgm:spPr/>
      <dgm:t>
        <a:bodyPr/>
        <a:lstStyle/>
        <a:p>
          <a:endParaRPr lang="en-SG"/>
        </a:p>
      </dgm:t>
    </dgm:pt>
    <dgm:pt modelId="{FE9003ED-BB34-4603-870C-585A6C6F1E0E}" type="pres">
      <dgm:prSet presAssocID="{E810C015-B69E-45EE-AFB1-D6F8E989A7DF}" presName="space" presStyleCnt="0"/>
      <dgm:spPr/>
    </dgm:pt>
    <dgm:pt modelId="{DAEFB949-F99F-4117-88AA-54B3644B2EBF}" type="pres">
      <dgm:prSet presAssocID="{36B839F5-0EE8-499F-BBC2-6911BFFD0810}" presName="composite" presStyleCnt="0"/>
      <dgm:spPr/>
    </dgm:pt>
    <dgm:pt modelId="{5BC2D231-7C7E-47E4-A980-C8CD8802DAB3}" type="pres">
      <dgm:prSet presAssocID="{36B839F5-0EE8-499F-BBC2-6911BFFD0810}" presName="parTx" presStyleLbl="alignNode1" presStyleIdx="1" presStyleCnt="3">
        <dgm:presLayoutVars>
          <dgm:chMax val="0"/>
          <dgm:chPref val="0"/>
          <dgm:bulletEnabled val="1"/>
        </dgm:presLayoutVars>
      </dgm:prSet>
      <dgm:spPr/>
      <dgm:t>
        <a:bodyPr/>
        <a:lstStyle/>
        <a:p>
          <a:endParaRPr lang="en-SG"/>
        </a:p>
      </dgm:t>
    </dgm:pt>
    <dgm:pt modelId="{0088E4FC-6E20-4C21-902E-B7275E4D2E27}" type="pres">
      <dgm:prSet presAssocID="{36B839F5-0EE8-499F-BBC2-6911BFFD0810}" presName="desTx" presStyleLbl="alignAccFollowNode1" presStyleIdx="1" presStyleCnt="3">
        <dgm:presLayoutVars>
          <dgm:bulletEnabled val="1"/>
        </dgm:presLayoutVars>
      </dgm:prSet>
      <dgm:spPr/>
      <dgm:t>
        <a:bodyPr/>
        <a:lstStyle/>
        <a:p>
          <a:endParaRPr lang="en-SG"/>
        </a:p>
      </dgm:t>
    </dgm:pt>
    <dgm:pt modelId="{0247838B-5910-4BC5-BD25-BB402434E9FA}" type="pres">
      <dgm:prSet presAssocID="{87B22F61-51DB-4293-80E2-6B08DB81ED67}" presName="space" presStyleCnt="0"/>
      <dgm:spPr/>
    </dgm:pt>
    <dgm:pt modelId="{71C940C5-8E8A-4226-BEA0-63700D100303}" type="pres">
      <dgm:prSet presAssocID="{0FC2D4B6-B830-43D6-ABB4-E33F91A476CA}" presName="composite" presStyleCnt="0"/>
      <dgm:spPr/>
    </dgm:pt>
    <dgm:pt modelId="{C5D7457F-A9EC-422A-80EC-E5A72B9FB480}" type="pres">
      <dgm:prSet presAssocID="{0FC2D4B6-B830-43D6-ABB4-E33F91A476CA}" presName="parTx" presStyleLbl="alignNode1" presStyleIdx="2" presStyleCnt="3" custLinFactNeighborX="15728" custLinFactNeighborY="-62312">
        <dgm:presLayoutVars>
          <dgm:chMax val="0"/>
          <dgm:chPref val="0"/>
          <dgm:bulletEnabled val="1"/>
        </dgm:presLayoutVars>
      </dgm:prSet>
      <dgm:spPr/>
      <dgm:t>
        <a:bodyPr/>
        <a:lstStyle/>
        <a:p>
          <a:endParaRPr lang="en-SG"/>
        </a:p>
      </dgm:t>
    </dgm:pt>
    <dgm:pt modelId="{62FC1661-A3AB-4E00-B23C-2EF1D6B379F1}" type="pres">
      <dgm:prSet presAssocID="{0FC2D4B6-B830-43D6-ABB4-E33F91A476CA}" presName="desTx" presStyleLbl="alignAccFollowNode1" presStyleIdx="2" presStyleCnt="3">
        <dgm:presLayoutVars>
          <dgm:bulletEnabled val="1"/>
        </dgm:presLayoutVars>
      </dgm:prSet>
      <dgm:spPr/>
      <dgm:t>
        <a:bodyPr/>
        <a:lstStyle/>
        <a:p>
          <a:endParaRPr lang="en-SG"/>
        </a:p>
      </dgm:t>
    </dgm:pt>
  </dgm:ptLst>
  <dgm:cxnLst>
    <dgm:cxn modelId="{0CC78073-7BE9-434A-AC87-D964B8D3F588}" srcId="{ABAF4327-181E-465F-8AE9-5AE3E54DCCE2}" destId="{0FC2D4B6-B830-43D6-ABB4-E33F91A476CA}" srcOrd="2" destOrd="0" parTransId="{59F3DDB3-7AF4-44AD-BFCF-D7BABB94ABBA}" sibTransId="{AF52AD50-BB33-4DCB-9429-B5E907658286}"/>
    <dgm:cxn modelId="{B4BB90A7-F262-4E3E-A586-9D329AEBD7A4}" srcId="{36B839F5-0EE8-499F-BBC2-6911BFFD0810}" destId="{89EA491A-AEF4-4BFA-99AB-A0FB97FF3A87}" srcOrd="1" destOrd="0" parTransId="{804E69B4-9DD5-47CC-8517-C926A2D90F36}" sibTransId="{43E1462A-8EAB-4982-B764-CD1F901B33A3}"/>
    <dgm:cxn modelId="{62B36744-8A13-4DF9-979D-E7FBC4E4F65E}" type="presOf" srcId="{E2A765A8-ACF2-4C0D-9FE8-A00A504DC71E}" destId="{D8EC6725-1BE1-4B19-88A2-E037A6EB49A5}" srcOrd="0" destOrd="1" presId="urn:microsoft.com/office/officeart/2005/8/layout/hList1"/>
    <dgm:cxn modelId="{5BBE0BAC-F212-4557-9F97-C3FE129B84D1}" type="presOf" srcId="{ABAF4327-181E-465F-8AE9-5AE3E54DCCE2}" destId="{58BC7DFC-5203-4DBA-A5FC-46E795A81F61}" srcOrd="0" destOrd="0" presId="urn:microsoft.com/office/officeart/2005/8/layout/hList1"/>
    <dgm:cxn modelId="{77C5EBAC-208E-40A2-AF13-6E3F5A9D0693}" type="presOf" srcId="{D67B0C21-2E20-42A1-B14D-A569858A3B62}" destId="{62FC1661-A3AB-4E00-B23C-2EF1D6B379F1}" srcOrd="0" destOrd="1" presId="urn:microsoft.com/office/officeart/2005/8/layout/hList1"/>
    <dgm:cxn modelId="{F3CD484B-433D-4137-93A1-787E6A70B04C}" type="presOf" srcId="{89EA491A-AEF4-4BFA-99AB-A0FB97FF3A87}" destId="{0088E4FC-6E20-4C21-902E-B7275E4D2E27}" srcOrd="0" destOrd="1" presId="urn:microsoft.com/office/officeart/2005/8/layout/hList1"/>
    <dgm:cxn modelId="{55DDE487-A620-4ACD-828A-6FD9BBF780E5}" type="presOf" srcId="{ECB8A4F1-4975-4AB9-B9F0-685E1A38261D}" destId="{E9FDFC35-5E91-47F9-AA60-CB5EB316E6EB}" srcOrd="0" destOrd="0" presId="urn:microsoft.com/office/officeart/2005/8/layout/hList1"/>
    <dgm:cxn modelId="{5C099E80-3655-4133-85F8-776A86B42ADA}" type="presOf" srcId="{631B95A8-8F41-443B-8309-E33A421E7BDC}" destId="{0088E4FC-6E20-4C21-902E-B7275E4D2E27}" srcOrd="0" destOrd="2" presId="urn:microsoft.com/office/officeart/2005/8/layout/hList1"/>
    <dgm:cxn modelId="{E12F3E20-8E1E-4FF0-82DF-599C5D17F4F4}" type="presOf" srcId="{4660D473-9775-4208-89AE-866D12E4CA1D}" destId="{62FC1661-A3AB-4E00-B23C-2EF1D6B379F1}" srcOrd="0" destOrd="2" presId="urn:microsoft.com/office/officeart/2005/8/layout/hList1"/>
    <dgm:cxn modelId="{064A1CAC-1861-4FDC-8E7E-A20A037E164F}" type="presOf" srcId="{54687D52-3875-4697-AD42-2633367B2B29}" destId="{62FC1661-A3AB-4E00-B23C-2EF1D6B379F1}" srcOrd="0" destOrd="3" presId="urn:microsoft.com/office/officeart/2005/8/layout/hList1"/>
    <dgm:cxn modelId="{BFE600C6-DCB1-4B37-8422-A7083BECB1ED}" type="presOf" srcId="{A981E1DE-DFFB-46FA-8313-4BB15795482C}" destId="{D8EC6725-1BE1-4B19-88A2-E037A6EB49A5}" srcOrd="0" destOrd="0" presId="urn:microsoft.com/office/officeart/2005/8/layout/hList1"/>
    <dgm:cxn modelId="{B7BB91A6-A6BA-461C-836A-7CDFE985A8AA}" type="presOf" srcId="{E60F4CDB-76A9-4678-A1FF-624CC381318A}" destId="{62FC1661-A3AB-4E00-B23C-2EF1D6B379F1}" srcOrd="0" destOrd="0" presId="urn:microsoft.com/office/officeart/2005/8/layout/hList1"/>
    <dgm:cxn modelId="{AC177F38-2300-4A14-B1C0-F22A09ECD37C}" type="presOf" srcId="{4E087242-5C02-4DE5-B394-C9691E8C5800}" destId="{0088E4FC-6E20-4C21-902E-B7275E4D2E27}" srcOrd="0" destOrd="0" presId="urn:microsoft.com/office/officeart/2005/8/layout/hList1"/>
    <dgm:cxn modelId="{23D17732-97A7-4F51-808B-F5F0B8C784D5}" srcId="{0FC2D4B6-B830-43D6-ABB4-E33F91A476CA}" destId="{E60F4CDB-76A9-4678-A1FF-624CC381318A}" srcOrd="0" destOrd="0" parTransId="{04FF095D-5C22-41C8-82F0-01CBC802BFE2}" sibTransId="{D1935DA1-299E-4D4D-BFBB-023EBBD40C81}"/>
    <dgm:cxn modelId="{B901E97B-E75A-4780-BA0D-6AB82D620E9D}" type="presOf" srcId="{36B839F5-0EE8-499F-BBC2-6911BFFD0810}" destId="{5BC2D231-7C7E-47E4-A980-C8CD8802DAB3}" srcOrd="0" destOrd="0" presId="urn:microsoft.com/office/officeart/2005/8/layout/hList1"/>
    <dgm:cxn modelId="{2781F8ED-5608-45BB-A0DF-EAE615680E32}" srcId="{0FC2D4B6-B830-43D6-ABB4-E33F91A476CA}" destId="{4660D473-9775-4208-89AE-866D12E4CA1D}" srcOrd="2" destOrd="0" parTransId="{673950BB-0FB2-496A-95DA-B0C40148820C}" sibTransId="{1AC257E1-C06A-4976-B64E-597C9A6E28EB}"/>
    <dgm:cxn modelId="{16AF4CDA-EFE8-4D94-B05F-2E9F8FD87AAA}" type="presOf" srcId="{0FC2D4B6-B830-43D6-ABB4-E33F91A476CA}" destId="{C5D7457F-A9EC-422A-80EC-E5A72B9FB480}" srcOrd="0" destOrd="0" presId="urn:microsoft.com/office/officeart/2005/8/layout/hList1"/>
    <dgm:cxn modelId="{1564950C-4246-41FA-8644-DE2E28564DD2}" srcId="{ABAF4327-181E-465F-8AE9-5AE3E54DCCE2}" destId="{36B839F5-0EE8-499F-BBC2-6911BFFD0810}" srcOrd="1" destOrd="0" parTransId="{84349089-D690-4E88-8B96-484F212C6C75}" sibTransId="{87B22F61-51DB-4293-80E2-6B08DB81ED67}"/>
    <dgm:cxn modelId="{20A7D32C-0142-4990-BB42-9EB588E51EBE}" srcId="{ABAF4327-181E-465F-8AE9-5AE3E54DCCE2}" destId="{ECB8A4F1-4975-4AB9-B9F0-685E1A38261D}" srcOrd="0" destOrd="0" parTransId="{C778D6ED-B660-4AB1-9CD3-3A47CE662C20}" sibTransId="{E810C015-B69E-45EE-AFB1-D6F8E989A7DF}"/>
    <dgm:cxn modelId="{CD335283-3953-4AFB-A9E5-55D3D6EA6C1F}" srcId="{ECB8A4F1-4975-4AB9-B9F0-685E1A38261D}" destId="{A981E1DE-DFFB-46FA-8313-4BB15795482C}" srcOrd="0" destOrd="0" parTransId="{5778142F-42D6-4D43-92D7-EA35CFF20252}" sibTransId="{4DADC279-6191-477F-96C3-BF4CC0E6DDE1}"/>
    <dgm:cxn modelId="{246958D4-E23B-4E2F-998F-44BA877E6C9E}" srcId="{0FC2D4B6-B830-43D6-ABB4-E33F91A476CA}" destId="{54687D52-3875-4697-AD42-2633367B2B29}" srcOrd="3" destOrd="0" parTransId="{6C10FFB8-8FC9-45BD-8156-8C1F2390495E}" sibTransId="{DACBFB4F-0567-4C11-A57D-68DEE6B70C40}"/>
    <dgm:cxn modelId="{55DD3319-502A-48A5-BCB7-11BB6D346A2C}" srcId="{36B839F5-0EE8-499F-BBC2-6911BFFD0810}" destId="{4E087242-5C02-4DE5-B394-C9691E8C5800}" srcOrd="0" destOrd="0" parTransId="{E745D645-91D1-42F6-9E0A-5D4FC2313D81}" sibTransId="{730AF103-6C7B-47BD-AF00-84B8C4AE3A92}"/>
    <dgm:cxn modelId="{359D37A3-82CD-4739-B645-6E898EDE4DF6}" srcId="{ECB8A4F1-4975-4AB9-B9F0-685E1A38261D}" destId="{E2A765A8-ACF2-4C0D-9FE8-A00A504DC71E}" srcOrd="1" destOrd="0" parTransId="{F576F0F9-597F-490B-904F-8BFC7D34E51D}" sibTransId="{653D7A19-C83C-455D-836D-3DF18C0EAADB}"/>
    <dgm:cxn modelId="{ED2C0157-446C-4880-A6AF-03F1B4801412}" srcId="{36B839F5-0EE8-499F-BBC2-6911BFFD0810}" destId="{631B95A8-8F41-443B-8309-E33A421E7BDC}" srcOrd="2" destOrd="0" parTransId="{86D992B4-695F-4D07-B9CD-425CDD51BD75}" sibTransId="{0E69B9EA-AB31-461F-A4B5-166DF066AC8E}"/>
    <dgm:cxn modelId="{B9119520-4D7E-4F4F-B9FD-FE4B177EC8B0}" srcId="{0FC2D4B6-B830-43D6-ABB4-E33F91A476CA}" destId="{D67B0C21-2E20-42A1-B14D-A569858A3B62}" srcOrd="1" destOrd="0" parTransId="{C27B6236-74B1-494E-9D30-9B77BFE4E42D}" sibTransId="{2D656AA3-F17D-41C5-84C3-189220CE8F6E}"/>
    <dgm:cxn modelId="{13D8C5C3-96C8-4A6E-A487-91719DAC1155}" type="presParOf" srcId="{58BC7DFC-5203-4DBA-A5FC-46E795A81F61}" destId="{3218A62F-000F-42D2-BE30-772077D392A8}" srcOrd="0" destOrd="0" presId="urn:microsoft.com/office/officeart/2005/8/layout/hList1"/>
    <dgm:cxn modelId="{998EA81F-606C-4BE7-BEDB-9D2542908435}" type="presParOf" srcId="{3218A62F-000F-42D2-BE30-772077D392A8}" destId="{E9FDFC35-5E91-47F9-AA60-CB5EB316E6EB}" srcOrd="0" destOrd="0" presId="urn:microsoft.com/office/officeart/2005/8/layout/hList1"/>
    <dgm:cxn modelId="{FC9AB108-6EEF-4BA9-AA21-98FCFBF724ED}" type="presParOf" srcId="{3218A62F-000F-42D2-BE30-772077D392A8}" destId="{D8EC6725-1BE1-4B19-88A2-E037A6EB49A5}" srcOrd="1" destOrd="0" presId="urn:microsoft.com/office/officeart/2005/8/layout/hList1"/>
    <dgm:cxn modelId="{10DE3D5F-0BDA-4D7E-A800-426BB0A31A15}" type="presParOf" srcId="{58BC7DFC-5203-4DBA-A5FC-46E795A81F61}" destId="{FE9003ED-BB34-4603-870C-585A6C6F1E0E}" srcOrd="1" destOrd="0" presId="urn:microsoft.com/office/officeart/2005/8/layout/hList1"/>
    <dgm:cxn modelId="{99F30661-1400-47B7-9C7E-CE028C07A278}" type="presParOf" srcId="{58BC7DFC-5203-4DBA-A5FC-46E795A81F61}" destId="{DAEFB949-F99F-4117-88AA-54B3644B2EBF}" srcOrd="2" destOrd="0" presId="urn:microsoft.com/office/officeart/2005/8/layout/hList1"/>
    <dgm:cxn modelId="{5DEE9935-8288-48EF-B655-778CCF3F4356}" type="presParOf" srcId="{DAEFB949-F99F-4117-88AA-54B3644B2EBF}" destId="{5BC2D231-7C7E-47E4-A980-C8CD8802DAB3}" srcOrd="0" destOrd="0" presId="urn:microsoft.com/office/officeart/2005/8/layout/hList1"/>
    <dgm:cxn modelId="{568EFBDA-2C14-465C-BD6B-056FF3AE78C0}" type="presParOf" srcId="{DAEFB949-F99F-4117-88AA-54B3644B2EBF}" destId="{0088E4FC-6E20-4C21-902E-B7275E4D2E27}" srcOrd="1" destOrd="0" presId="urn:microsoft.com/office/officeart/2005/8/layout/hList1"/>
    <dgm:cxn modelId="{355D1E20-B03B-4F66-8988-50C2231E1DB5}" type="presParOf" srcId="{58BC7DFC-5203-4DBA-A5FC-46E795A81F61}" destId="{0247838B-5910-4BC5-BD25-BB402434E9FA}" srcOrd="3" destOrd="0" presId="urn:microsoft.com/office/officeart/2005/8/layout/hList1"/>
    <dgm:cxn modelId="{5CCC0F2E-EA91-445A-A7D2-4BEB26384129}" type="presParOf" srcId="{58BC7DFC-5203-4DBA-A5FC-46E795A81F61}" destId="{71C940C5-8E8A-4226-BEA0-63700D100303}" srcOrd="4" destOrd="0" presId="urn:microsoft.com/office/officeart/2005/8/layout/hList1"/>
    <dgm:cxn modelId="{722F0616-F991-4FD1-A224-829FE2648CE6}" type="presParOf" srcId="{71C940C5-8E8A-4226-BEA0-63700D100303}" destId="{C5D7457F-A9EC-422A-80EC-E5A72B9FB480}" srcOrd="0" destOrd="0" presId="urn:microsoft.com/office/officeart/2005/8/layout/hList1"/>
    <dgm:cxn modelId="{99188042-99F5-45BF-991E-D3FD313FADD5}" type="presParOf" srcId="{71C940C5-8E8A-4226-BEA0-63700D100303}" destId="{62FC1661-A3AB-4E00-B23C-2EF1D6B379F1}"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B83EAD-8D45-4ADB-A0A2-7D0C9BE0ABD7}" type="doc">
      <dgm:prSet loTypeId="urn:microsoft.com/office/officeart/2008/layout/AlternatingHexagons" loCatId="list" qsTypeId="urn:microsoft.com/office/officeart/2005/8/quickstyle/simple1" qsCatId="simple" csTypeId="urn:microsoft.com/office/officeart/2005/8/colors/colorful3" csCatId="colorful" phldr="1"/>
      <dgm:spPr/>
      <dgm:t>
        <a:bodyPr/>
        <a:lstStyle/>
        <a:p>
          <a:endParaRPr lang="en-SG"/>
        </a:p>
      </dgm:t>
    </dgm:pt>
    <dgm:pt modelId="{0429773A-327B-45C6-9339-3E0F7C8C0E51}">
      <dgm:prSet phldrT="[Text]"/>
      <dgm:spPr/>
      <dgm:t>
        <a:bodyPr/>
        <a:lstStyle/>
        <a:p>
          <a:r>
            <a:rPr lang="en-SG" dirty="0" smtClean="0"/>
            <a:t>Accept help from others if necessary. Seek advice proactively.</a:t>
          </a:r>
          <a:endParaRPr lang="en-SG" dirty="0"/>
        </a:p>
      </dgm:t>
    </dgm:pt>
    <dgm:pt modelId="{3D84A0C7-97DD-41CB-A15B-7A7788F9430D}" type="parTrans" cxnId="{8D683F70-3ECE-4B0C-B1EA-8DF2284B9FE5}">
      <dgm:prSet/>
      <dgm:spPr/>
      <dgm:t>
        <a:bodyPr/>
        <a:lstStyle/>
        <a:p>
          <a:endParaRPr lang="en-SG"/>
        </a:p>
      </dgm:t>
    </dgm:pt>
    <dgm:pt modelId="{605FE798-B693-4E49-9C4C-9E6C8B813846}" type="sibTrans" cxnId="{8D683F70-3ECE-4B0C-B1EA-8DF2284B9FE5}">
      <dgm:prSet/>
      <dgm:spPr/>
      <dgm:t>
        <a:bodyPr/>
        <a:lstStyle/>
        <a:p>
          <a:r>
            <a:rPr lang="en-SG" dirty="0" smtClean="0"/>
            <a:t>Avoid unrealistic expectations</a:t>
          </a:r>
          <a:endParaRPr lang="en-SG" dirty="0"/>
        </a:p>
      </dgm:t>
    </dgm:pt>
    <dgm:pt modelId="{6C66DFAB-3094-4899-8D6C-266AE5F9CD57}">
      <dgm:prSet phldrT="[Text]"/>
      <dgm:spPr/>
      <dgm:t>
        <a:bodyPr/>
        <a:lstStyle/>
        <a:p>
          <a:r>
            <a:rPr lang="en-SG" dirty="0" smtClean="0"/>
            <a:t>CELEBRATE STORIES</a:t>
          </a:r>
          <a:endParaRPr lang="en-SG" dirty="0"/>
        </a:p>
      </dgm:t>
    </dgm:pt>
    <dgm:pt modelId="{73A6ED56-056E-4E61-90F1-B3210215C333}" type="parTrans" cxnId="{5125D33E-4518-46CA-949B-5122753968FF}">
      <dgm:prSet/>
      <dgm:spPr/>
      <dgm:t>
        <a:bodyPr/>
        <a:lstStyle/>
        <a:p>
          <a:endParaRPr lang="en-SG"/>
        </a:p>
      </dgm:t>
    </dgm:pt>
    <dgm:pt modelId="{FFEDA0A1-A347-4D06-8A57-BFF22C1250B9}" type="sibTrans" cxnId="{5125D33E-4518-46CA-949B-5122753968FF}">
      <dgm:prSet/>
      <dgm:spPr/>
      <dgm:t>
        <a:bodyPr/>
        <a:lstStyle/>
        <a:p>
          <a:endParaRPr lang="en-SG"/>
        </a:p>
      </dgm:t>
    </dgm:pt>
    <dgm:pt modelId="{9DB63D10-66B4-4ED3-85FD-4036BE70BAE2}">
      <dgm:prSet phldrT="[Text]"/>
      <dgm:spPr/>
      <dgm:t>
        <a:bodyPr/>
        <a:lstStyle/>
        <a:p>
          <a:r>
            <a:rPr lang="en-SG" dirty="0" smtClean="0"/>
            <a:t>Give yourself brownie points for contributing to the life of your Care Client</a:t>
          </a:r>
          <a:endParaRPr lang="en-SG" dirty="0"/>
        </a:p>
      </dgm:t>
    </dgm:pt>
    <dgm:pt modelId="{192EB98F-2B54-45C4-9568-A4E73F2205D6}" type="parTrans" cxnId="{F5A604D6-337E-4CD5-8C61-3669865D569D}">
      <dgm:prSet/>
      <dgm:spPr/>
      <dgm:t>
        <a:bodyPr/>
        <a:lstStyle/>
        <a:p>
          <a:endParaRPr lang="en-SG"/>
        </a:p>
      </dgm:t>
    </dgm:pt>
    <dgm:pt modelId="{90CDB315-542A-4460-B116-CB26C26DD7C8}" type="sibTrans" cxnId="{F5A604D6-337E-4CD5-8C61-3669865D569D}">
      <dgm:prSet/>
      <dgm:spPr/>
      <dgm:t>
        <a:bodyPr/>
        <a:lstStyle/>
        <a:p>
          <a:r>
            <a:rPr lang="en-SG" dirty="0" smtClean="0"/>
            <a:t>Be part of a Care Giver community. You are not alone.</a:t>
          </a:r>
          <a:endParaRPr lang="en-SG" dirty="0"/>
        </a:p>
      </dgm:t>
    </dgm:pt>
    <dgm:pt modelId="{1CD9011A-13B3-4EA1-A82E-C146EE3D6A42}">
      <dgm:prSet phldrT="[Text]"/>
      <dgm:spPr/>
      <dgm:t>
        <a:bodyPr/>
        <a:lstStyle/>
        <a:p>
          <a:r>
            <a:rPr lang="en-SG" dirty="0" smtClean="0"/>
            <a:t>PREVENT BURN OUT</a:t>
          </a:r>
          <a:endParaRPr lang="en-SG" dirty="0"/>
        </a:p>
      </dgm:t>
    </dgm:pt>
    <dgm:pt modelId="{D4FBED88-08D0-4046-B99B-19857012A4BA}" type="parTrans" cxnId="{090DADB3-9EB9-45DA-9C67-DCF6056DB3BE}">
      <dgm:prSet/>
      <dgm:spPr/>
      <dgm:t>
        <a:bodyPr/>
        <a:lstStyle/>
        <a:p>
          <a:endParaRPr lang="en-SG"/>
        </a:p>
      </dgm:t>
    </dgm:pt>
    <dgm:pt modelId="{77ED7E41-05A6-441C-AF15-7F7FA6DDF1C2}" type="sibTrans" cxnId="{090DADB3-9EB9-45DA-9C67-DCF6056DB3BE}">
      <dgm:prSet/>
      <dgm:spPr/>
      <dgm:t>
        <a:bodyPr/>
        <a:lstStyle/>
        <a:p>
          <a:endParaRPr lang="en-SG"/>
        </a:p>
      </dgm:t>
    </dgm:pt>
    <dgm:pt modelId="{43D8F743-2738-4C1E-9CEB-EE8639019822}">
      <dgm:prSet phldrT="[Text]"/>
      <dgm:spPr/>
      <dgm:t>
        <a:bodyPr/>
        <a:lstStyle/>
        <a:p>
          <a:r>
            <a:rPr lang="en-SG" dirty="0" smtClean="0"/>
            <a:t>Find ways to recharge your batteries on a regular basis.</a:t>
          </a:r>
          <a:endParaRPr lang="en-SG" dirty="0"/>
        </a:p>
      </dgm:t>
    </dgm:pt>
    <dgm:pt modelId="{53B1E1AE-721A-400F-B710-15EFC65CC5A0}" type="parTrans" cxnId="{26C8D986-9EB3-4FDB-9B5C-F01B5FFDE18A}">
      <dgm:prSet/>
      <dgm:spPr/>
      <dgm:t>
        <a:bodyPr/>
        <a:lstStyle/>
        <a:p>
          <a:endParaRPr lang="en-SG"/>
        </a:p>
      </dgm:t>
    </dgm:pt>
    <dgm:pt modelId="{700C32DF-7C3C-4C16-8A66-B41EFF078A3E}" type="sibTrans" cxnId="{26C8D986-9EB3-4FDB-9B5C-F01B5FFDE18A}">
      <dgm:prSet/>
      <dgm:spPr/>
      <dgm:t>
        <a:bodyPr/>
        <a:lstStyle/>
        <a:p>
          <a:r>
            <a:rPr lang="en-SG" dirty="0" smtClean="0"/>
            <a:t>Watch your self care. Get enough rest. Eat well. Exercise.</a:t>
          </a:r>
          <a:endParaRPr lang="en-SG" dirty="0"/>
        </a:p>
      </dgm:t>
    </dgm:pt>
    <dgm:pt modelId="{1E051011-E2CB-488A-9043-F18F05831B05}">
      <dgm:prSet phldrT="[Text]"/>
      <dgm:spPr/>
      <dgm:t>
        <a:bodyPr/>
        <a:lstStyle/>
        <a:p>
          <a:r>
            <a:rPr lang="en-SG" dirty="0" smtClean="0"/>
            <a:t>HUMOUR</a:t>
          </a:r>
        </a:p>
        <a:p>
          <a:r>
            <a:rPr lang="en-SG" dirty="0" smtClean="0"/>
            <a:t>POSITIVE OUTLOOK</a:t>
          </a:r>
          <a:endParaRPr lang="en-SG" dirty="0"/>
        </a:p>
      </dgm:t>
    </dgm:pt>
    <dgm:pt modelId="{BFB38F52-6734-4064-A676-D20956470EBA}" type="parTrans" cxnId="{B0AD1582-09C5-4201-BBD0-7AF29C62060C}">
      <dgm:prSet/>
      <dgm:spPr/>
      <dgm:t>
        <a:bodyPr/>
        <a:lstStyle/>
        <a:p>
          <a:endParaRPr lang="en-SG"/>
        </a:p>
      </dgm:t>
    </dgm:pt>
    <dgm:pt modelId="{DF4677D9-38B1-4104-9C73-1C04763B0C37}" type="sibTrans" cxnId="{B0AD1582-09C5-4201-BBD0-7AF29C62060C}">
      <dgm:prSet/>
      <dgm:spPr/>
      <dgm:t>
        <a:bodyPr/>
        <a:lstStyle/>
        <a:p>
          <a:endParaRPr lang="en-SG"/>
        </a:p>
      </dgm:t>
    </dgm:pt>
    <dgm:pt modelId="{1313A68D-EF6D-469D-BBE6-085B2331D226}" type="pres">
      <dgm:prSet presAssocID="{4FB83EAD-8D45-4ADB-A0A2-7D0C9BE0ABD7}" presName="Name0" presStyleCnt="0">
        <dgm:presLayoutVars>
          <dgm:chMax/>
          <dgm:chPref/>
          <dgm:dir/>
          <dgm:animLvl val="lvl"/>
        </dgm:presLayoutVars>
      </dgm:prSet>
      <dgm:spPr/>
      <dgm:t>
        <a:bodyPr/>
        <a:lstStyle/>
        <a:p>
          <a:endParaRPr lang="en-SG"/>
        </a:p>
      </dgm:t>
    </dgm:pt>
    <dgm:pt modelId="{5CF5F656-63BA-4DEE-904A-2233F95585B9}" type="pres">
      <dgm:prSet presAssocID="{0429773A-327B-45C6-9339-3E0F7C8C0E51}" presName="composite" presStyleCnt="0"/>
      <dgm:spPr/>
    </dgm:pt>
    <dgm:pt modelId="{A2CA31DC-40B0-4073-8E4A-59AFBB9F7C10}" type="pres">
      <dgm:prSet presAssocID="{0429773A-327B-45C6-9339-3E0F7C8C0E51}" presName="Parent1" presStyleLbl="node1" presStyleIdx="0" presStyleCnt="6">
        <dgm:presLayoutVars>
          <dgm:chMax val="1"/>
          <dgm:chPref val="1"/>
          <dgm:bulletEnabled val="1"/>
        </dgm:presLayoutVars>
      </dgm:prSet>
      <dgm:spPr/>
      <dgm:t>
        <a:bodyPr/>
        <a:lstStyle/>
        <a:p>
          <a:endParaRPr lang="en-SG"/>
        </a:p>
      </dgm:t>
    </dgm:pt>
    <dgm:pt modelId="{D5AC4733-E249-422B-9B85-9C4D0AA6C643}" type="pres">
      <dgm:prSet presAssocID="{0429773A-327B-45C6-9339-3E0F7C8C0E51}" presName="Childtext1" presStyleLbl="revTx" presStyleIdx="0" presStyleCnt="3">
        <dgm:presLayoutVars>
          <dgm:chMax val="0"/>
          <dgm:chPref val="0"/>
          <dgm:bulletEnabled val="1"/>
        </dgm:presLayoutVars>
      </dgm:prSet>
      <dgm:spPr/>
      <dgm:t>
        <a:bodyPr/>
        <a:lstStyle/>
        <a:p>
          <a:endParaRPr lang="en-SG"/>
        </a:p>
      </dgm:t>
    </dgm:pt>
    <dgm:pt modelId="{D4F43F07-AFC2-4BED-9DB0-213B7ECD66B7}" type="pres">
      <dgm:prSet presAssocID="{0429773A-327B-45C6-9339-3E0F7C8C0E51}" presName="BalanceSpacing" presStyleCnt="0"/>
      <dgm:spPr/>
    </dgm:pt>
    <dgm:pt modelId="{5C6F1CD4-CD42-42AA-870D-E562A0F1CD7F}" type="pres">
      <dgm:prSet presAssocID="{0429773A-327B-45C6-9339-3E0F7C8C0E51}" presName="BalanceSpacing1" presStyleCnt="0"/>
      <dgm:spPr/>
    </dgm:pt>
    <dgm:pt modelId="{D3BCD4A1-AF12-4E7F-92E6-1FFC7259864B}" type="pres">
      <dgm:prSet presAssocID="{605FE798-B693-4E49-9C4C-9E6C8B813846}" presName="Accent1Text" presStyleLbl="node1" presStyleIdx="1" presStyleCnt="6" custLinFactNeighborX="1598" custLinFactNeighborY="858"/>
      <dgm:spPr/>
      <dgm:t>
        <a:bodyPr/>
        <a:lstStyle/>
        <a:p>
          <a:endParaRPr lang="en-SG"/>
        </a:p>
      </dgm:t>
    </dgm:pt>
    <dgm:pt modelId="{7EF43BDD-0D63-4588-8757-AEBB9F23058D}" type="pres">
      <dgm:prSet presAssocID="{605FE798-B693-4E49-9C4C-9E6C8B813846}" presName="spaceBetweenRectangles" presStyleCnt="0"/>
      <dgm:spPr/>
    </dgm:pt>
    <dgm:pt modelId="{1F6FA278-1358-42EB-993F-9200FBA30324}" type="pres">
      <dgm:prSet presAssocID="{9DB63D10-66B4-4ED3-85FD-4036BE70BAE2}" presName="composite" presStyleCnt="0"/>
      <dgm:spPr/>
    </dgm:pt>
    <dgm:pt modelId="{C335BD53-21B8-4C57-896F-E3C262FBE28B}" type="pres">
      <dgm:prSet presAssocID="{9DB63D10-66B4-4ED3-85FD-4036BE70BAE2}" presName="Parent1" presStyleLbl="node1" presStyleIdx="2" presStyleCnt="6">
        <dgm:presLayoutVars>
          <dgm:chMax val="1"/>
          <dgm:chPref val="1"/>
          <dgm:bulletEnabled val="1"/>
        </dgm:presLayoutVars>
      </dgm:prSet>
      <dgm:spPr/>
      <dgm:t>
        <a:bodyPr/>
        <a:lstStyle/>
        <a:p>
          <a:endParaRPr lang="en-SG"/>
        </a:p>
      </dgm:t>
    </dgm:pt>
    <dgm:pt modelId="{4DBE12DF-EB41-46EF-BA98-FD7B0FE5CA2E}" type="pres">
      <dgm:prSet presAssocID="{9DB63D10-66B4-4ED3-85FD-4036BE70BAE2}" presName="Childtext1" presStyleLbl="revTx" presStyleIdx="1" presStyleCnt="3">
        <dgm:presLayoutVars>
          <dgm:chMax val="0"/>
          <dgm:chPref val="0"/>
          <dgm:bulletEnabled val="1"/>
        </dgm:presLayoutVars>
      </dgm:prSet>
      <dgm:spPr/>
      <dgm:t>
        <a:bodyPr/>
        <a:lstStyle/>
        <a:p>
          <a:endParaRPr lang="en-SG"/>
        </a:p>
      </dgm:t>
    </dgm:pt>
    <dgm:pt modelId="{6E92DCB8-D78C-43CB-8282-2F6F92C513D0}" type="pres">
      <dgm:prSet presAssocID="{9DB63D10-66B4-4ED3-85FD-4036BE70BAE2}" presName="BalanceSpacing" presStyleCnt="0"/>
      <dgm:spPr/>
    </dgm:pt>
    <dgm:pt modelId="{3AA9B362-323D-448F-8A7C-78FD68BA06AC}" type="pres">
      <dgm:prSet presAssocID="{9DB63D10-66B4-4ED3-85FD-4036BE70BAE2}" presName="BalanceSpacing1" presStyleCnt="0"/>
      <dgm:spPr/>
    </dgm:pt>
    <dgm:pt modelId="{E3447B73-B8A2-43FF-9E78-DA4CBD04B6AA}" type="pres">
      <dgm:prSet presAssocID="{90CDB315-542A-4460-B116-CB26C26DD7C8}" presName="Accent1Text" presStyleLbl="node1" presStyleIdx="3" presStyleCnt="6"/>
      <dgm:spPr/>
      <dgm:t>
        <a:bodyPr/>
        <a:lstStyle/>
        <a:p>
          <a:endParaRPr lang="en-SG"/>
        </a:p>
      </dgm:t>
    </dgm:pt>
    <dgm:pt modelId="{E0A497EF-3FAC-47E1-BC04-A56C0360C170}" type="pres">
      <dgm:prSet presAssocID="{90CDB315-542A-4460-B116-CB26C26DD7C8}" presName="spaceBetweenRectangles" presStyleCnt="0"/>
      <dgm:spPr/>
    </dgm:pt>
    <dgm:pt modelId="{30607256-1ACE-48B5-894F-7ED0A100E9FD}" type="pres">
      <dgm:prSet presAssocID="{43D8F743-2738-4C1E-9CEB-EE8639019822}" presName="composite" presStyleCnt="0"/>
      <dgm:spPr/>
    </dgm:pt>
    <dgm:pt modelId="{C0B2366A-13D8-491D-B635-69946983E8D7}" type="pres">
      <dgm:prSet presAssocID="{43D8F743-2738-4C1E-9CEB-EE8639019822}" presName="Parent1" presStyleLbl="node1" presStyleIdx="4" presStyleCnt="6">
        <dgm:presLayoutVars>
          <dgm:chMax val="1"/>
          <dgm:chPref val="1"/>
          <dgm:bulletEnabled val="1"/>
        </dgm:presLayoutVars>
      </dgm:prSet>
      <dgm:spPr/>
      <dgm:t>
        <a:bodyPr/>
        <a:lstStyle/>
        <a:p>
          <a:endParaRPr lang="en-SG"/>
        </a:p>
      </dgm:t>
    </dgm:pt>
    <dgm:pt modelId="{A0F7BBDA-7A61-4961-9B06-95AFA441BE51}" type="pres">
      <dgm:prSet presAssocID="{43D8F743-2738-4C1E-9CEB-EE8639019822}" presName="Childtext1" presStyleLbl="revTx" presStyleIdx="2" presStyleCnt="3">
        <dgm:presLayoutVars>
          <dgm:chMax val="0"/>
          <dgm:chPref val="0"/>
          <dgm:bulletEnabled val="1"/>
        </dgm:presLayoutVars>
      </dgm:prSet>
      <dgm:spPr/>
      <dgm:t>
        <a:bodyPr/>
        <a:lstStyle/>
        <a:p>
          <a:endParaRPr lang="en-SG"/>
        </a:p>
      </dgm:t>
    </dgm:pt>
    <dgm:pt modelId="{D261C71E-190F-410D-8BB7-3C776C697F77}" type="pres">
      <dgm:prSet presAssocID="{43D8F743-2738-4C1E-9CEB-EE8639019822}" presName="BalanceSpacing" presStyleCnt="0"/>
      <dgm:spPr/>
    </dgm:pt>
    <dgm:pt modelId="{24DF968E-EE26-4C80-8F87-67F3D72E6ABC}" type="pres">
      <dgm:prSet presAssocID="{43D8F743-2738-4C1E-9CEB-EE8639019822}" presName="BalanceSpacing1" presStyleCnt="0"/>
      <dgm:spPr/>
    </dgm:pt>
    <dgm:pt modelId="{592BD4CA-75C3-4C61-B91D-D38AE56A485D}" type="pres">
      <dgm:prSet presAssocID="{700C32DF-7C3C-4C16-8A66-B41EFF078A3E}" presName="Accent1Text" presStyleLbl="node1" presStyleIdx="5" presStyleCnt="6"/>
      <dgm:spPr/>
      <dgm:t>
        <a:bodyPr/>
        <a:lstStyle/>
        <a:p>
          <a:endParaRPr lang="en-SG"/>
        </a:p>
      </dgm:t>
    </dgm:pt>
  </dgm:ptLst>
  <dgm:cxnLst>
    <dgm:cxn modelId="{5125D33E-4518-46CA-949B-5122753968FF}" srcId="{0429773A-327B-45C6-9339-3E0F7C8C0E51}" destId="{6C66DFAB-3094-4899-8D6C-266AE5F9CD57}" srcOrd="0" destOrd="0" parTransId="{73A6ED56-056E-4E61-90F1-B3210215C333}" sibTransId="{FFEDA0A1-A347-4D06-8A57-BFF22C1250B9}"/>
    <dgm:cxn modelId="{931CF633-2AC6-4BF7-BA2A-F185D81BC4A1}" type="presOf" srcId="{1CD9011A-13B3-4EA1-A82E-C146EE3D6A42}" destId="{4DBE12DF-EB41-46EF-BA98-FD7B0FE5CA2E}" srcOrd="0" destOrd="0" presId="urn:microsoft.com/office/officeart/2008/layout/AlternatingHexagons"/>
    <dgm:cxn modelId="{A505EEE9-1728-4EED-B268-00E05ED0252A}" type="presOf" srcId="{1E051011-E2CB-488A-9043-F18F05831B05}" destId="{A0F7BBDA-7A61-4961-9B06-95AFA441BE51}" srcOrd="0" destOrd="0" presId="urn:microsoft.com/office/officeart/2008/layout/AlternatingHexagons"/>
    <dgm:cxn modelId="{8D683F70-3ECE-4B0C-B1EA-8DF2284B9FE5}" srcId="{4FB83EAD-8D45-4ADB-A0A2-7D0C9BE0ABD7}" destId="{0429773A-327B-45C6-9339-3E0F7C8C0E51}" srcOrd="0" destOrd="0" parTransId="{3D84A0C7-97DD-41CB-A15B-7A7788F9430D}" sibTransId="{605FE798-B693-4E49-9C4C-9E6C8B813846}"/>
    <dgm:cxn modelId="{B0AD1582-09C5-4201-BBD0-7AF29C62060C}" srcId="{43D8F743-2738-4C1E-9CEB-EE8639019822}" destId="{1E051011-E2CB-488A-9043-F18F05831B05}" srcOrd="0" destOrd="0" parTransId="{BFB38F52-6734-4064-A676-D20956470EBA}" sibTransId="{DF4677D9-38B1-4104-9C73-1C04763B0C37}"/>
    <dgm:cxn modelId="{D7E1826D-9D2E-4159-896B-1075F079133E}" type="presOf" srcId="{605FE798-B693-4E49-9C4C-9E6C8B813846}" destId="{D3BCD4A1-AF12-4E7F-92E6-1FFC7259864B}" srcOrd="0" destOrd="0" presId="urn:microsoft.com/office/officeart/2008/layout/AlternatingHexagons"/>
    <dgm:cxn modelId="{46F8FEB6-3184-4267-8480-B40E2255204B}" type="presOf" srcId="{43D8F743-2738-4C1E-9CEB-EE8639019822}" destId="{C0B2366A-13D8-491D-B635-69946983E8D7}" srcOrd="0" destOrd="0" presId="urn:microsoft.com/office/officeart/2008/layout/AlternatingHexagons"/>
    <dgm:cxn modelId="{26C8D986-9EB3-4FDB-9B5C-F01B5FFDE18A}" srcId="{4FB83EAD-8D45-4ADB-A0A2-7D0C9BE0ABD7}" destId="{43D8F743-2738-4C1E-9CEB-EE8639019822}" srcOrd="2" destOrd="0" parTransId="{53B1E1AE-721A-400F-B710-15EFC65CC5A0}" sibTransId="{700C32DF-7C3C-4C16-8A66-B41EFF078A3E}"/>
    <dgm:cxn modelId="{F5A604D6-337E-4CD5-8C61-3669865D569D}" srcId="{4FB83EAD-8D45-4ADB-A0A2-7D0C9BE0ABD7}" destId="{9DB63D10-66B4-4ED3-85FD-4036BE70BAE2}" srcOrd="1" destOrd="0" parTransId="{192EB98F-2B54-45C4-9568-A4E73F2205D6}" sibTransId="{90CDB315-542A-4460-B116-CB26C26DD7C8}"/>
    <dgm:cxn modelId="{090DADB3-9EB9-45DA-9C67-DCF6056DB3BE}" srcId="{9DB63D10-66B4-4ED3-85FD-4036BE70BAE2}" destId="{1CD9011A-13B3-4EA1-A82E-C146EE3D6A42}" srcOrd="0" destOrd="0" parTransId="{D4FBED88-08D0-4046-B99B-19857012A4BA}" sibTransId="{77ED7E41-05A6-441C-AF15-7F7FA6DDF1C2}"/>
    <dgm:cxn modelId="{D4F91AB4-40F8-433C-9FDB-9026C3EEB65C}" type="presOf" srcId="{90CDB315-542A-4460-B116-CB26C26DD7C8}" destId="{E3447B73-B8A2-43FF-9E78-DA4CBD04B6AA}" srcOrd="0" destOrd="0" presId="urn:microsoft.com/office/officeart/2008/layout/AlternatingHexagons"/>
    <dgm:cxn modelId="{34952D71-855B-4F07-B373-96A2865ECA27}" type="presOf" srcId="{9DB63D10-66B4-4ED3-85FD-4036BE70BAE2}" destId="{C335BD53-21B8-4C57-896F-E3C262FBE28B}" srcOrd="0" destOrd="0" presId="urn:microsoft.com/office/officeart/2008/layout/AlternatingHexagons"/>
    <dgm:cxn modelId="{1551F56D-72A3-48C1-9496-22ECBB482184}" type="presOf" srcId="{700C32DF-7C3C-4C16-8A66-B41EFF078A3E}" destId="{592BD4CA-75C3-4C61-B91D-D38AE56A485D}" srcOrd="0" destOrd="0" presId="urn:microsoft.com/office/officeart/2008/layout/AlternatingHexagons"/>
    <dgm:cxn modelId="{834B77F6-3338-44C3-B00C-2E8E7517837B}" type="presOf" srcId="{0429773A-327B-45C6-9339-3E0F7C8C0E51}" destId="{A2CA31DC-40B0-4073-8E4A-59AFBB9F7C10}" srcOrd="0" destOrd="0" presId="urn:microsoft.com/office/officeart/2008/layout/AlternatingHexagons"/>
    <dgm:cxn modelId="{ED9352DA-274B-42E1-A67B-CC2942DD7B40}" type="presOf" srcId="{6C66DFAB-3094-4899-8D6C-266AE5F9CD57}" destId="{D5AC4733-E249-422B-9B85-9C4D0AA6C643}" srcOrd="0" destOrd="0" presId="urn:microsoft.com/office/officeart/2008/layout/AlternatingHexagons"/>
    <dgm:cxn modelId="{94E04780-A15E-4E54-8D29-0B2537F4EFB6}" type="presOf" srcId="{4FB83EAD-8D45-4ADB-A0A2-7D0C9BE0ABD7}" destId="{1313A68D-EF6D-469D-BBE6-085B2331D226}" srcOrd="0" destOrd="0" presId="urn:microsoft.com/office/officeart/2008/layout/AlternatingHexagons"/>
    <dgm:cxn modelId="{0FD509AC-A2BF-4F79-841B-EE1A5A4DFC99}" type="presParOf" srcId="{1313A68D-EF6D-469D-BBE6-085B2331D226}" destId="{5CF5F656-63BA-4DEE-904A-2233F95585B9}" srcOrd="0" destOrd="0" presId="urn:microsoft.com/office/officeart/2008/layout/AlternatingHexagons"/>
    <dgm:cxn modelId="{146143B4-2B1B-4FDC-BE9E-795A68E5FAD3}" type="presParOf" srcId="{5CF5F656-63BA-4DEE-904A-2233F95585B9}" destId="{A2CA31DC-40B0-4073-8E4A-59AFBB9F7C10}" srcOrd="0" destOrd="0" presId="urn:microsoft.com/office/officeart/2008/layout/AlternatingHexagons"/>
    <dgm:cxn modelId="{11202072-D0C6-4BD2-A74A-C1A7091116F2}" type="presParOf" srcId="{5CF5F656-63BA-4DEE-904A-2233F95585B9}" destId="{D5AC4733-E249-422B-9B85-9C4D0AA6C643}" srcOrd="1" destOrd="0" presId="urn:microsoft.com/office/officeart/2008/layout/AlternatingHexagons"/>
    <dgm:cxn modelId="{FDBB12F3-7549-4987-8224-A47015F43F56}" type="presParOf" srcId="{5CF5F656-63BA-4DEE-904A-2233F95585B9}" destId="{D4F43F07-AFC2-4BED-9DB0-213B7ECD66B7}" srcOrd="2" destOrd="0" presId="urn:microsoft.com/office/officeart/2008/layout/AlternatingHexagons"/>
    <dgm:cxn modelId="{8871A670-2D29-40F0-A3EE-6B1D0932D046}" type="presParOf" srcId="{5CF5F656-63BA-4DEE-904A-2233F95585B9}" destId="{5C6F1CD4-CD42-42AA-870D-E562A0F1CD7F}" srcOrd="3" destOrd="0" presId="urn:microsoft.com/office/officeart/2008/layout/AlternatingHexagons"/>
    <dgm:cxn modelId="{218BD4BF-B246-43D7-BFFB-1A2757654433}" type="presParOf" srcId="{5CF5F656-63BA-4DEE-904A-2233F95585B9}" destId="{D3BCD4A1-AF12-4E7F-92E6-1FFC7259864B}" srcOrd="4" destOrd="0" presId="urn:microsoft.com/office/officeart/2008/layout/AlternatingHexagons"/>
    <dgm:cxn modelId="{F5B156B6-5CB5-41D4-86B0-FBD062CE7B70}" type="presParOf" srcId="{1313A68D-EF6D-469D-BBE6-085B2331D226}" destId="{7EF43BDD-0D63-4588-8757-AEBB9F23058D}" srcOrd="1" destOrd="0" presId="urn:microsoft.com/office/officeart/2008/layout/AlternatingHexagons"/>
    <dgm:cxn modelId="{5E933558-F48C-49E6-8C98-A2B4D7C6EACD}" type="presParOf" srcId="{1313A68D-EF6D-469D-BBE6-085B2331D226}" destId="{1F6FA278-1358-42EB-993F-9200FBA30324}" srcOrd="2" destOrd="0" presId="urn:microsoft.com/office/officeart/2008/layout/AlternatingHexagons"/>
    <dgm:cxn modelId="{E4EB1F5F-BE91-4190-91D0-17324A99B37F}" type="presParOf" srcId="{1F6FA278-1358-42EB-993F-9200FBA30324}" destId="{C335BD53-21B8-4C57-896F-E3C262FBE28B}" srcOrd="0" destOrd="0" presId="urn:microsoft.com/office/officeart/2008/layout/AlternatingHexagons"/>
    <dgm:cxn modelId="{86AFC57C-C445-4868-B88D-F7EEED9DB886}" type="presParOf" srcId="{1F6FA278-1358-42EB-993F-9200FBA30324}" destId="{4DBE12DF-EB41-46EF-BA98-FD7B0FE5CA2E}" srcOrd="1" destOrd="0" presId="urn:microsoft.com/office/officeart/2008/layout/AlternatingHexagons"/>
    <dgm:cxn modelId="{AFF5488F-13F6-45AD-87CB-D121DF13E6E4}" type="presParOf" srcId="{1F6FA278-1358-42EB-993F-9200FBA30324}" destId="{6E92DCB8-D78C-43CB-8282-2F6F92C513D0}" srcOrd="2" destOrd="0" presId="urn:microsoft.com/office/officeart/2008/layout/AlternatingHexagons"/>
    <dgm:cxn modelId="{7F836B32-9EE6-4908-AF35-6AFD5C05783D}" type="presParOf" srcId="{1F6FA278-1358-42EB-993F-9200FBA30324}" destId="{3AA9B362-323D-448F-8A7C-78FD68BA06AC}" srcOrd="3" destOrd="0" presId="urn:microsoft.com/office/officeart/2008/layout/AlternatingHexagons"/>
    <dgm:cxn modelId="{E8371569-37B7-445A-84FE-5BFC0C234D7E}" type="presParOf" srcId="{1F6FA278-1358-42EB-993F-9200FBA30324}" destId="{E3447B73-B8A2-43FF-9E78-DA4CBD04B6AA}" srcOrd="4" destOrd="0" presId="urn:microsoft.com/office/officeart/2008/layout/AlternatingHexagons"/>
    <dgm:cxn modelId="{11339611-5056-4F36-A37B-EF9740D7A8D4}" type="presParOf" srcId="{1313A68D-EF6D-469D-BBE6-085B2331D226}" destId="{E0A497EF-3FAC-47E1-BC04-A56C0360C170}" srcOrd="3" destOrd="0" presId="urn:microsoft.com/office/officeart/2008/layout/AlternatingHexagons"/>
    <dgm:cxn modelId="{9C68231F-99F7-4E1F-ADD1-C4035FD02B9D}" type="presParOf" srcId="{1313A68D-EF6D-469D-BBE6-085B2331D226}" destId="{30607256-1ACE-48B5-894F-7ED0A100E9FD}" srcOrd="4" destOrd="0" presId="urn:microsoft.com/office/officeart/2008/layout/AlternatingHexagons"/>
    <dgm:cxn modelId="{0EF5F586-BBA5-4337-B3E3-D17F372D2C9B}" type="presParOf" srcId="{30607256-1ACE-48B5-894F-7ED0A100E9FD}" destId="{C0B2366A-13D8-491D-B635-69946983E8D7}" srcOrd="0" destOrd="0" presId="urn:microsoft.com/office/officeart/2008/layout/AlternatingHexagons"/>
    <dgm:cxn modelId="{26A0B2E2-9EBD-4A0D-AC7E-C5121E173C15}" type="presParOf" srcId="{30607256-1ACE-48B5-894F-7ED0A100E9FD}" destId="{A0F7BBDA-7A61-4961-9B06-95AFA441BE51}" srcOrd="1" destOrd="0" presId="urn:microsoft.com/office/officeart/2008/layout/AlternatingHexagons"/>
    <dgm:cxn modelId="{BB37B848-F049-4821-A270-920BB0EBE470}" type="presParOf" srcId="{30607256-1ACE-48B5-894F-7ED0A100E9FD}" destId="{D261C71E-190F-410D-8BB7-3C776C697F77}" srcOrd="2" destOrd="0" presId="urn:microsoft.com/office/officeart/2008/layout/AlternatingHexagons"/>
    <dgm:cxn modelId="{871039E3-21F6-4058-86B3-5A434F92A871}" type="presParOf" srcId="{30607256-1ACE-48B5-894F-7ED0A100E9FD}" destId="{24DF968E-EE26-4C80-8F87-67F3D72E6ABC}" srcOrd="3" destOrd="0" presId="urn:microsoft.com/office/officeart/2008/layout/AlternatingHexagons"/>
    <dgm:cxn modelId="{170A24EB-4506-417E-B831-0182B8392473}" type="presParOf" srcId="{30607256-1ACE-48B5-894F-7ED0A100E9FD}" destId="{592BD4CA-75C3-4C61-B91D-D38AE56A485D}"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946F4-BFE5-4A78-9110-C8F4EAA9B9FB}">
      <dsp:nvSpPr>
        <dsp:cNvPr id="0" name=""/>
        <dsp:cNvSpPr/>
      </dsp:nvSpPr>
      <dsp:spPr>
        <a:xfrm>
          <a:off x="0" y="1229729"/>
          <a:ext cx="13173363"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9DB889-471F-4388-BCAC-FE6F2C33A6B9}">
      <dsp:nvSpPr>
        <dsp:cNvPr id="0" name=""/>
        <dsp:cNvSpPr/>
      </dsp:nvSpPr>
      <dsp:spPr>
        <a:xfrm>
          <a:off x="658668" y="919769"/>
          <a:ext cx="9221354"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545" tIns="0" rIns="348545" bIns="0" numCol="1" spcCol="1270" anchor="ctr" anchorCtr="0">
          <a:noAutofit/>
        </a:bodyPr>
        <a:lstStyle/>
        <a:p>
          <a:pPr lvl="0" algn="l" defTabSz="933450">
            <a:lnSpc>
              <a:spcPct val="90000"/>
            </a:lnSpc>
            <a:spcBef>
              <a:spcPct val="0"/>
            </a:spcBef>
            <a:spcAft>
              <a:spcPct val="35000"/>
            </a:spcAft>
          </a:pPr>
          <a:r>
            <a:rPr lang="en-SG" sz="2100" kern="1200" dirty="0" smtClean="0"/>
            <a:t>Represent the facts truthfully and authentically</a:t>
          </a:r>
          <a:endParaRPr lang="en-SG" sz="2100" kern="1200" dirty="0"/>
        </a:p>
      </dsp:txBody>
      <dsp:txXfrm>
        <a:off x="688930" y="950031"/>
        <a:ext cx="9160830" cy="559396"/>
      </dsp:txXfrm>
    </dsp:sp>
    <dsp:sp modelId="{CF5A27FD-410C-45FB-A6C8-7FF27F2A5C62}">
      <dsp:nvSpPr>
        <dsp:cNvPr id="0" name=""/>
        <dsp:cNvSpPr/>
      </dsp:nvSpPr>
      <dsp:spPr>
        <a:xfrm>
          <a:off x="0" y="2182289"/>
          <a:ext cx="13173363"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7C40A7-5491-4515-9A1F-3D7F7F496BA2}">
      <dsp:nvSpPr>
        <dsp:cNvPr id="0" name=""/>
        <dsp:cNvSpPr/>
      </dsp:nvSpPr>
      <dsp:spPr>
        <a:xfrm>
          <a:off x="658668" y="1872329"/>
          <a:ext cx="9221354"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545" tIns="0" rIns="348545" bIns="0" numCol="1" spcCol="1270" anchor="ctr" anchorCtr="0">
          <a:noAutofit/>
        </a:bodyPr>
        <a:lstStyle/>
        <a:p>
          <a:pPr lvl="0" algn="l" defTabSz="933450">
            <a:lnSpc>
              <a:spcPct val="90000"/>
            </a:lnSpc>
            <a:spcBef>
              <a:spcPct val="0"/>
            </a:spcBef>
            <a:spcAft>
              <a:spcPct val="35000"/>
            </a:spcAft>
          </a:pPr>
          <a:r>
            <a:rPr lang="en-SG" sz="2100" kern="1200" dirty="0" smtClean="0"/>
            <a:t>Ask whether your decisions reflect the rights of others</a:t>
          </a:r>
          <a:endParaRPr lang="en-SG" sz="2100" kern="1200" dirty="0"/>
        </a:p>
      </dsp:txBody>
      <dsp:txXfrm>
        <a:off x="688930" y="1902591"/>
        <a:ext cx="9160830" cy="559396"/>
      </dsp:txXfrm>
    </dsp:sp>
    <dsp:sp modelId="{74C4E629-8A61-4DAC-A1B8-C9D4D22E2F3A}">
      <dsp:nvSpPr>
        <dsp:cNvPr id="0" name=""/>
        <dsp:cNvSpPr/>
      </dsp:nvSpPr>
      <dsp:spPr>
        <a:xfrm>
          <a:off x="0" y="3134849"/>
          <a:ext cx="13173363"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6438E5-340F-4408-89F4-59E7A57C5EAC}">
      <dsp:nvSpPr>
        <dsp:cNvPr id="0" name=""/>
        <dsp:cNvSpPr/>
      </dsp:nvSpPr>
      <dsp:spPr>
        <a:xfrm>
          <a:off x="658668" y="2824889"/>
          <a:ext cx="9221354"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545" tIns="0" rIns="348545" bIns="0" numCol="1" spcCol="1270" anchor="ctr" anchorCtr="0">
          <a:noAutofit/>
        </a:bodyPr>
        <a:lstStyle/>
        <a:p>
          <a:pPr lvl="0" algn="l" defTabSz="933450">
            <a:lnSpc>
              <a:spcPct val="90000"/>
            </a:lnSpc>
            <a:spcBef>
              <a:spcPct val="0"/>
            </a:spcBef>
            <a:spcAft>
              <a:spcPct val="35000"/>
            </a:spcAft>
          </a:pPr>
          <a:r>
            <a:rPr lang="en-SG" sz="2100" kern="1200" dirty="0" smtClean="0"/>
            <a:t>Ask whether your decisions are just</a:t>
          </a:r>
          <a:endParaRPr lang="en-SG" sz="2100" kern="1200" dirty="0"/>
        </a:p>
      </dsp:txBody>
      <dsp:txXfrm>
        <a:off x="688930" y="2855151"/>
        <a:ext cx="9160830" cy="559396"/>
      </dsp:txXfrm>
    </dsp:sp>
    <dsp:sp modelId="{5A85A751-DC9F-42CE-AABC-9484F81FDB1F}">
      <dsp:nvSpPr>
        <dsp:cNvPr id="0" name=""/>
        <dsp:cNvSpPr/>
      </dsp:nvSpPr>
      <dsp:spPr>
        <a:xfrm>
          <a:off x="0" y="4087409"/>
          <a:ext cx="13173363"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BC2036-0690-4D4B-B92C-E8A3E2F18D80}">
      <dsp:nvSpPr>
        <dsp:cNvPr id="0" name=""/>
        <dsp:cNvSpPr/>
      </dsp:nvSpPr>
      <dsp:spPr>
        <a:xfrm>
          <a:off x="658668" y="3777449"/>
          <a:ext cx="9221354"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545" tIns="0" rIns="348545" bIns="0" numCol="1" spcCol="1270" anchor="ctr" anchorCtr="0">
          <a:noAutofit/>
        </a:bodyPr>
        <a:lstStyle/>
        <a:p>
          <a:pPr lvl="0" algn="l" defTabSz="933450">
            <a:lnSpc>
              <a:spcPct val="90000"/>
            </a:lnSpc>
            <a:spcBef>
              <a:spcPct val="0"/>
            </a:spcBef>
            <a:spcAft>
              <a:spcPct val="35000"/>
            </a:spcAft>
          </a:pPr>
          <a:r>
            <a:rPr lang="en-SG" sz="2100" kern="1200" dirty="0" smtClean="0"/>
            <a:t>Contemplate the benefits and consequences of an action. Weigh all options.</a:t>
          </a:r>
          <a:endParaRPr lang="en-SG" sz="2100" kern="1200" dirty="0"/>
        </a:p>
      </dsp:txBody>
      <dsp:txXfrm>
        <a:off x="688930" y="3807711"/>
        <a:ext cx="9160830" cy="559396"/>
      </dsp:txXfrm>
    </dsp:sp>
    <dsp:sp modelId="{1A12D324-A79D-4026-B28C-7AE235D4EFBC}">
      <dsp:nvSpPr>
        <dsp:cNvPr id="0" name=""/>
        <dsp:cNvSpPr/>
      </dsp:nvSpPr>
      <dsp:spPr>
        <a:xfrm>
          <a:off x="0" y="5039969"/>
          <a:ext cx="13173363"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13F530-1FB4-47DA-93D7-C9B8EFBD3EB9}">
      <dsp:nvSpPr>
        <dsp:cNvPr id="0" name=""/>
        <dsp:cNvSpPr/>
      </dsp:nvSpPr>
      <dsp:spPr>
        <a:xfrm>
          <a:off x="658668" y="4730009"/>
          <a:ext cx="9221354"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545" tIns="0" rIns="348545" bIns="0" numCol="1" spcCol="1270" anchor="ctr" anchorCtr="0">
          <a:noAutofit/>
        </a:bodyPr>
        <a:lstStyle/>
        <a:p>
          <a:pPr lvl="0" algn="l" defTabSz="933450">
            <a:lnSpc>
              <a:spcPct val="90000"/>
            </a:lnSpc>
            <a:spcBef>
              <a:spcPct val="0"/>
            </a:spcBef>
            <a:spcAft>
              <a:spcPct val="35000"/>
            </a:spcAft>
          </a:pPr>
          <a:r>
            <a:rPr lang="en-SG" sz="2100" kern="1200" dirty="0" smtClean="0"/>
            <a:t>Contemplate if an action results in greater good</a:t>
          </a:r>
          <a:endParaRPr lang="en-SG" sz="2100" kern="1200" dirty="0"/>
        </a:p>
      </dsp:txBody>
      <dsp:txXfrm>
        <a:off x="688930" y="4760271"/>
        <a:ext cx="9160830" cy="559396"/>
      </dsp:txXfrm>
    </dsp:sp>
    <dsp:sp modelId="{08CB1F9C-E141-4AB6-B72E-5B46878B817A}">
      <dsp:nvSpPr>
        <dsp:cNvPr id="0" name=""/>
        <dsp:cNvSpPr/>
      </dsp:nvSpPr>
      <dsp:spPr>
        <a:xfrm>
          <a:off x="0" y="5992529"/>
          <a:ext cx="13173363"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D2BB63-D6A5-4759-95EC-95CA76700D4F}">
      <dsp:nvSpPr>
        <dsp:cNvPr id="0" name=""/>
        <dsp:cNvSpPr/>
      </dsp:nvSpPr>
      <dsp:spPr>
        <a:xfrm>
          <a:off x="658668" y="5682569"/>
          <a:ext cx="9221354"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545" tIns="0" rIns="348545" bIns="0" numCol="1" spcCol="1270" anchor="ctr" anchorCtr="0">
          <a:noAutofit/>
        </a:bodyPr>
        <a:lstStyle/>
        <a:p>
          <a:pPr lvl="0" algn="l" defTabSz="933450">
            <a:lnSpc>
              <a:spcPct val="90000"/>
            </a:lnSpc>
            <a:spcBef>
              <a:spcPct val="0"/>
            </a:spcBef>
            <a:spcAft>
              <a:spcPct val="35000"/>
            </a:spcAft>
          </a:pPr>
          <a:r>
            <a:rPr lang="en-SG" sz="2100" kern="1200" dirty="0" smtClean="0"/>
            <a:t>Keep communication channels open</a:t>
          </a:r>
          <a:endParaRPr lang="en-SG" sz="2100" kern="1200" dirty="0"/>
        </a:p>
      </dsp:txBody>
      <dsp:txXfrm>
        <a:off x="688930" y="5712831"/>
        <a:ext cx="9160830" cy="559396"/>
      </dsp:txXfrm>
    </dsp:sp>
    <dsp:sp modelId="{4AE9C178-414B-4143-9924-39E9DBD820F4}">
      <dsp:nvSpPr>
        <dsp:cNvPr id="0" name=""/>
        <dsp:cNvSpPr/>
      </dsp:nvSpPr>
      <dsp:spPr>
        <a:xfrm>
          <a:off x="0" y="6945089"/>
          <a:ext cx="13173363"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BDAE0D-B9AE-4CDC-9BB9-3384D02BDBB4}">
      <dsp:nvSpPr>
        <dsp:cNvPr id="0" name=""/>
        <dsp:cNvSpPr/>
      </dsp:nvSpPr>
      <dsp:spPr>
        <a:xfrm>
          <a:off x="658668" y="6635129"/>
          <a:ext cx="9221354"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8545" tIns="0" rIns="348545" bIns="0" numCol="1" spcCol="1270" anchor="ctr" anchorCtr="0">
          <a:noAutofit/>
        </a:bodyPr>
        <a:lstStyle/>
        <a:p>
          <a:pPr lvl="0" algn="l" defTabSz="933450">
            <a:lnSpc>
              <a:spcPct val="90000"/>
            </a:lnSpc>
            <a:spcBef>
              <a:spcPct val="0"/>
            </a:spcBef>
            <a:spcAft>
              <a:spcPct val="35000"/>
            </a:spcAft>
          </a:pPr>
          <a:r>
            <a:rPr lang="en-SG" sz="2100" kern="1200" dirty="0" smtClean="0"/>
            <a:t>When in doubt, consult, consult, consult</a:t>
          </a:r>
          <a:endParaRPr lang="en-SG" sz="2100" kern="1200" dirty="0"/>
        </a:p>
      </dsp:txBody>
      <dsp:txXfrm>
        <a:off x="688930" y="6665391"/>
        <a:ext cx="9160830"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7786A6-EBEC-4CD8-9C59-D6988D9F99C2}">
      <dsp:nvSpPr>
        <dsp:cNvPr id="0" name=""/>
        <dsp:cNvSpPr/>
      </dsp:nvSpPr>
      <dsp:spPr>
        <a:xfrm>
          <a:off x="0" y="6340976"/>
          <a:ext cx="121920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8485F5-F6CB-4D26-A3A8-BDC63682C6CE}">
      <dsp:nvSpPr>
        <dsp:cNvPr id="0" name=""/>
        <dsp:cNvSpPr/>
      </dsp:nvSpPr>
      <dsp:spPr>
        <a:xfrm>
          <a:off x="0" y="3617426"/>
          <a:ext cx="121920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CDEFA6-0EB3-400F-8183-927013646B0A}">
      <dsp:nvSpPr>
        <dsp:cNvPr id="0" name=""/>
        <dsp:cNvSpPr/>
      </dsp:nvSpPr>
      <dsp:spPr>
        <a:xfrm>
          <a:off x="0" y="893876"/>
          <a:ext cx="12192000" cy="0"/>
        </a:xfrm>
        <a:prstGeom prst="line">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B9E07F-429A-4F96-B6CF-601460926B81}">
      <dsp:nvSpPr>
        <dsp:cNvPr id="0" name=""/>
        <dsp:cNvSpPr/>
      </dsp:nvSpPr>
      <dsp:spPr>
        <a:xfrm>
          <a:off x="3169919" y="996"/>
          <a:ext cx="9022080" cy="892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78105" rIns="78105" bIns="78105" numCol="1" spcCol="1270" anchor="b" anchorCtr="0">
          <a:noAutofit/>
        </a:bodyPr>
        <a:lstStyle/>
        <a:p>
          <a:pPr lvl="0" algn="l" defTabSz="1822450">
            <a:lnSpc>
              <a:spcPct val="90000"/>
            </a:lnSpc>
            <a:spcBef>
              <a:spcPct val="0"/>
            </a:spcBef>
            <a:spcAft>
              <a:spcPct val="35000"/>
            </a:spcAft>
          </a:pPr>
          <a:endParaRPr lang="en-SG" sz="4100" kern="1200" dirty="0"/>
        </a:p>
      </dsp:txBody>
      <dsp:txXfrm>
        <a:off x="3169919" y="996"/>
        <a:ext cx="9022080" cy="892879"/>
      </dsp:txXfrm>
    </dsp:sp>
    <dsp:sp modelId="{D3494E7B-29C9-453B-B322-78C5B3283375}">
      <dsp:nvSpPr>
        <dsp:cNvPr id="0" name=""/>
        <dsp:cNvSpPr/>
      </dsp:nvSpPr>
      <dsp:spPr>
        <a:xfrm>
          <a:off x="0" y="996"/>
          <a:ext cx="3169920" cy="892879"/>
        </a:xfrm>
        <a:prstGeom prst="round2SameRect">
          <a:avLst>
            <a:gd name="adj1" fmla="val 16670"/>
            <a:gd name="adj2" fmla="val 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78105" rIns="78105" bIns="78105" numCol="1" spcCol="1270" anchor="ctr" anchorCtr="0">
          <a:noAutofit/>
        </a:bodyPr>
        <a:lstStyle/>
        <a:p>
          <a:pPr lvl="0" algn="ctr" defTabSz="1822450">
            <a:lnSpc>
              <a:spcPct val="90000"/>
            </a:lnSpc>
            <a:spcBef>
              <a:spcPct val="0"/>
            </a:spcBef>
            <a:spcAft>
              <a:spcPct val="35000"/>
            </a:spcAft>
          </a:pPr>
          <a:r>
            <a:rPr lang="en-SG" sz="4100" kern="1200" dirty="0" smtClean="0"/>
            <a:t>Environment</a:t>
          </a:r>
          <a:endParaRPr lang="en-SG" sz="4100" kern="1200" dirty="0"/>
        </a:p>
      </dsp:txBody>
      <dsp:txXfrm>
        <a:off x="43595" y="44591"/>
        <a:ext cx="3082730" cy="849284"/>
      </dsp:txXfrm>
    </dsp:sp>
    <dsp:sp modelId="{D9263327-20EE-4F14-A256-88345D04292B}">
      <dsp:nvSpPr>
        <dsp:cNvPr id="0" name=""/>
        <dsp:cNvSpPr/>
      </dsp:nvSpPr>
      <dsp:spPr>
        <a:xfrm>
          <a:off x="0" y="893876"/>
          <a:ext cx="12192000" cy="178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78105" rIns="78105" bIns="78105" numCol="1" spcCol="1270" anchor="t" anchorCtr="0">
          <a:noAutofit/>
        </a:bodyPr>
        <a:lstStyle/>
        <a:p>
          <a:pPr marL="285750" lvl="1" indent="-285750" algn="l" defTabSz="1422400">
            <a:lnSpc>
              <a:spcPct val="90000"/>
            </a:lnSpc>
            <a:spcBef>
              <a:spcPct val="0"/>
            </a:spcBef>
            <a:spcAft>
              <a:spcPct val="15000"/>
            </a:spcAft>
            <a:buChar char="••"/>
          </a:pPr>
          <a:r>
            <a:rPr lang="en-SG" sz="3200" kern="1200" dirty="0" smtClean="0"/>
            <a:t>To live in an environment that is conducive for independence, privacy and personal choice.</a:t>
          </a:r>
          <a:endParaRPr lang="en-SG" sz="3200" kern="1200" dirty="0"/>
        </a:p>
      </dsp:txBody>
      <dsp:txXfrm>
        <a:off x="0" y="893876"/>
        <a:ext cx="12192000" cy="1786026"/>
      </dsp:txXfrm>
    </dsp:sp>
    <dsp:sp modelId="{6B910AC6-04D6-40CD-A70C-E3C5AEB6BCC3}">
      <dsp:nvSpPr>
        <dsp:cNvPr id="0" name=""/>
        <dsp:cNvSpPr/>
      </dsp:nvSpPr>
      <dsp:spPr>
        <a:xfrm>
          <a:off x="3169919" y="2724546"/>
          <a:ext cx="9022080" cy="892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78105" rIns="78105" bIns="78105" numCol="1" spcCol="1270" anchor="b" anchorCtr="0">
          <a:noAutofit/>
        </a:bodyPr>
        <a:lstStyle/>
        <a:p>
          <a:pPr lvl="0" algn="l" defTabSz="1822450">
            <a:lnSpc>
              <a:spcPct val="90000"/>
            </a:lnSpc>
            <a:spcBef>
              <a:spcPct val="0"/>
            </a:spcBef>
            <a:spcAft>
              <a:spcPct val="35000"/>
            </a:spcAft>
          </a:pPr>
          <a:endParaRPr lang="en-SG" sz="4100" kern="1200" dirty="0"/>
        </a:p>
      </dsp:txBody>
      <dsp:txXfrm>
        <a:off x="3169919" y="2724546"/>
        <a:ext cx="9022080" cy="892879"/>
      </dsp:txXfrm>
    </dsp:sp>
    <dsp:sp modelId="{3A7F9E19-A604-425D-9BEA-6417E6BAB8DD}">
      <dsp:nvSpPr>
        <dsp:cNvPr id="0" name=""/>
        <dsp:cNvSpPr/>
      </dsp:nvSpPr>
      <dsp:spPr>
        <a:xfrm>
          <a:off x="0" y="2724546"/>
          <a:ext cx="3169920" cy="892879"/>
        </a:xfrm>
        <a:prstGeom prst="round2SameRect">
          <a:avLst>
            <a:gd name="adj1" fmla="val 16670"/>
            <a:gd name="adj2" fmla="val 0"/>
          </a:avLst>
        </a:prstGeom>
        <a:solidFill>
          <a:schemeClr val="accent2">
            <a:hueOff val="2340759"/>
            <a:satOff val="-2919"/>
            <a:lumOff val="686"/>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78105" rIns="78105" bIns="78105" numCol="1" spcCol="1270" anchor="ctr" anchorCtr="0">
          <a:noAutofit/>
        </a:bodyPr>
        <a:lstStyle/>
        <a:p>
          <a:pPr lvl="0" algn="ctr" defTabSz="1822450">
            <a:lnSpc>
              <a:spcPct val="90000"/>
            </a:lnSpc>
            <a:spcBef>
              <a:spcPct val="0"/>
            </a:spcBef>
            <a:spcAft>
              <a:spcPct val="35000"/>
            </a:spcAft>
          </a:pPr>
          <a:r>
            <a:rPr lang="en-SG" sz="4100" kern="1200" dirty="0" smtClean="0"/>
            <a:t>Treatment</a:t>
          </a:r>
          <a:endParaRPr lang="en-SG" sz="4100" kern="1200" dirty="0"/>
        </a:p>
      </dsp:txBody>
      <dsp:txXfrm>
        <a:off x="43595" y="2768141"/>
        <a:ext cx="3082730" cy="849284"/>
      </dsp:txXfrm>
    </dsp:sp>
    <dsp:sp modelId="{3FA63E82-89DF-4735-A90C-3315737BED74}">
      <dsp:nvSpPr>
        <dsp:cNvPr id="0" name=""/>
        <dsp:cNvSpPr/>
      </dsp:nvSpPr>
      <dsp:spPr>
        <a:xfrm>
          <a:off x="0" y="3617426"/>
          <a:ext cx="12192000" cy="178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78105" rIns="78105" bIns="78105" numCol="1" spcCol="1270" anchor="t" anchorCtr="0">
          <a:noAutofit/>
        </a:bodyPr>
        <a:lstStyle/>
        <a:p>
          <a:pPr marL="285750" lvl="1" indent="-285750" algn="l" defTabSz="1422400">
            <a:lnSpc>
              <a:spcPct val="90000"/>
            </a:lnSpc>
            <a:spcBef>
              <a:spcPct val="0"/>
            </a:spcBef>
            <a:spcAft>
              <a:spcPct val="15000"/>
            </a:spcAft>
            <a:buChar char="••"/>
          </a:pPr>
          <a:r>
            <a:rPr lang="en-SG" sz="3200" kern="1200" dirty="0" smtClean="0"/>
            <a:t>To be treated with consideration, respect and dignity.</a:t>
          </a:r>
          <a:endParaRPr lang="en-SG" sz="3200" kern="1200" dirty="0"/>
        </a:p>
      </dsp:txBody>
      <dsp:txXfrm>
        <a:off x="0" y="3617426"/>
        <a:ext cx="12192000" cy="1786026"/>
      </dsp:txXfrm>
    </dsp:sp>
    <dsp:sp modelId="{AD2D1834-BED5-4461-B4AE-04042013A74A}">
      <dsp:nvSpPr>
        <dsp:cNvPr id="0" name=""/>
        <dsp:cNvSpPr/>
      </dsp:nvSpPr>
      <dsp:spPr>
        <a:xfrm>
          <a:off x="3169919" y="5448097"/>
          <a:ext cx="9022080" cy="892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78105" rIns="78105" bIns="78105" numCol="1" spcCol="1270" anchor="b" anchorCtr="0">
          <a:noAutofit/>
        </a:bodyPr>
        <a:lstStyle/>
        <a:p>
          <a:pPr lvl="0" algn="l" defTabSz="1822450">
            <a:lnSpc>
              <a:spcPct val="90000"/>
            </a:lnSpc>
            <a:spcBef>
              <a:spcPct val="0"/>
            </a:spcBef>
            <a:spcAft>
              <a:spcPct val="35000"/>
            </a:spcAft>
          </a:pPr>
          <a:endParaRPr lang="en-SG" sz="4100" kern="1200" dirty="0"/>
        </a:p>
      </dsp:txBody>
      <dsp:txXfrm>
        <a:off x="3169919" y="5448097"/>
        <a:ext cx="9022080" cy="892879"/>
      </dsp:txXfrm>
    </dsp:sp>
    <dsp:sp modelId="{EAC7A53C-5F6B-4984-8033-08648A8ADCEC}">
      <dsp:nvSpPr>
        <dsp:cNvPr id="0" name=""/>
        <dsp:cNvSpPr/>
      </dsp:nvSpPr>
      <dsp:spPr>
        <a:xfrm>
          <a:off x="0" y="5448097"/>
          <a:ext cx="3169920" cy="892879"/>
        </a:xfrm>
        <a:prstGeom prst="round2SameRect">
          <a:avLst>
            <a:gd name="adj1" fmla="val 16670"/>
            <a:gd name="adj2" fmla="val 0"/>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78105" rIns="78105" bIns="78105" numCol="1" spcCol="1270" anchor="ctr" anchorCtr="0">
          <a:noAutofit/>
        </a:bodyPr>
        <a:lstStyle/>
        <a:p>
          <a:pPr lvl="0" algn="ctr" defTabSz="1822450">
            <a:lnSpc>
              <a:spcPct val="90000"/>
            </a:lnSpc>
            <a:spcBef>
              <a:spcPct val="0"/>
            </a:spcBef>
            <a:spcAft>
              <a:spcPct val="35000"/>
            </a:spcAft>
          </a:pPr>
          <a:r>
            <a:rPr lang="en-SG" sz="4100" kern="1200" dirty="0" smtClean="0"/>
            <a:t>Privacy</a:t>
          </a:r>
          <a:endParaRPr lang="en-SG" sz="4100" kern="1200" dirty="0"/>
        </a:p>
      </dsp:txBody>
      <dsp:txXfrm>
        <a:off x="43595" y="5491692"/>
        <a:ext cx="3082730" cy="849284"/>
      </dsp:txXfrm>
    </dsp:sp>
    <dsp:sp modelId="{85429813-DAFC-44A5-AC41-FD3344026DB8}">
      <dsp:nvSpPr>
        <dsp:cNvPr id="0" name=""/>
        <dsp:cNvSpPr/>
      </dsp:nvSpPr>
      <dsp:spPr>
        <a:xfrm>
          <a:off x="0" y="6340976"/>
          <a:ext cx="12192000" cy="178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05" tIns="78105" rIns="78105" bIns="78105" numCol="1" spcCol="1270" anchor="t" anchorCtr="0">
          <a:noAutofit/>
        </a:bodyPr>
        <a:lstStyle/>
        <a:p>
          <a:pPr marL="285750" lvl="1" indent="-285750" algn="l" defTabSz="1422400">
            <a:lnSpc>
              <a:spcPct val="90000"/>
            </a:lnSpc>
            <a:spcBef>
              <a:spcPct val="0"/>
            </a:spcBef>
            <a:spcAft>
              <a:spcPct val="15000"/>
            </a:spcAft>
            <a:buChar char="••"/>
          </a:pPr>
          <a:r>
            <a:rPr lang="en-SG" sz="3200" kern="1200" dirty="0" smtClean="0"/>
            <a:t>To have privacy in correspondence, communications, visitations, hygiene and health related services</a:t>
          </a:r>
          <a:endParaRPr lang="en-SG" sz="3200" kern="1200" dirty="0"/>
        </a:p>
      </dsp:txBody>
      <dsp:txXfrm>
        <a:off x="0" y="6340976"/>
        <a:ext cx="12192000" cy="17860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8485F5-F6CB-4D26-A3A8-BDC63682C6CE}">
      <dsp:nvSpPr>
        <dsp:cNvPr id="0" name=""/>
        <dsp:cNvSpPr/>
      </dsp:nvSpPr>
      <dsp:spPr>
        <a:xfrm>
          <a:off x="0" y="5440191"/>
          <a:ext cx="12192000" cy="0"/>
        </a:xfrm>
        <a:prstGeom prst="line">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CDEFA6-0EB3-400F-8183-927013646B0A}">
      <dsp:nvSpPr>
        <dsp:cNvPr id="0" name=""/>
        <dsp:cNvSpPr/>
      </dsp:nvSpPr>
      <dsp:spPr>
        <a:xfrm>
          <a:off x="0" y="1344779"/>
          <a:ext cx="12192000" cy="0"/>
        </a:xfrm>
        <a:prstGeom prst="line">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B9E07F-429A-4F96-B6CF-601460926B81}">
      <dsp:nvSpPr>
        <dsp:cNvPr id="0" name=""/>
        <dsp:cNvSpPr/>
      </dsp:nvSpPr>
      <dsp:spPr>
        <a:xfrm>
          <a:off x="3169919" y="2153"/>
          <a:ext cx="9022080" cy="1342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b" anchorCtr="0">
          <a:noAutofit/>
        </a:bodyPr>
        <a:lstStyle/>
        <a:p>
          <a:pPr lvl="0" algn="l" defTabSz="1778000">
            <a:lnSpc>
              <a:spcPct val="90000"/>
            </a:lnSpc>
            <a:spcBef>
              <a:spcPct val="0"/>
            </a:spcBef>
            <a:spcAft>
              <a:spcPct val="35000"/>
            </a:spcAft>
          </a:pPr>
          <a:endParaRPr lang="en-SG" sz="4000" kern="1200" dirty="0"/>
        </a:p>
      </dsp:txBody>
      <dsp:txXfrm>
        <a:off x="3169919" y="2153"/>
        <a:ext cx="9022080" cy="1342626"/>
      </dsp:txXfrm>
    </dsp:sp>
    <dsp:sp modelId="{D3494E7B-29C9-453B-B322-78C5B3283375}">
      <dsp:nvSpPr>
        <dsp:cNvPr id="0" name=""/>
        <dsp:cNvSpPr/>
      </dsp:nvSpPr>
      <dsp:spPr>
        <a:xfrm>
          <a:off x="15469" y="0"/>
          <a:ext cx="3169920" cy="1342626"/>
        </a:xfrm>
        <a:prstGeom prst="round2SameRect">
          <a:avLst>
            <a:gd name="adj1" fmla="val 16670"/>
            <a:gd name="adj2" fmla="val 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en-SG" sz="4000" kern="1200" dirty="0" smtClean="0"/>
            <a:t>Choice</a:t>
          </a:r>
          <a:endParaRPr lang="en-SG" sz="4000" kern="1200" dirty="0"/>
        </a:p>
      </dsp:txBody>
      <dsp:txXfrm>
        <a:off x="81022" y="65553"/>
        <a:ext cx="3038814" cy="1277073"/>
      </dsp:txXfrm>
    </dsp:sp>
    <dsp:sp modelId="{D9263327-20EE-4F14-A256-88345D04292B}">
      <dsp:nvSpPr>
        <dsp:cNvPr id="0" name=""/>
        <dsp:cNvSpPr/>
      </dsp:nvSpPr>
      <dsp:spPr>
        <a:xfrm>
          <a:off x="0" y="1344779"/>
          <a:ext cx="12192000" cy="2685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285750" lvl="1" indent="-285750" algn="l" defTabSz="1377950">
            <a:lnSpc>
              <a:spcPct val="90000"/>
            </a:lnSpc>
            <a:spcBef>
              <a:spcPct val="0"/>
            </a:spcBef>
            <a:spcAft>
              <a:spcPct val="15000"/>
            </a:spcAft>
            <a:buChar char="••"/>
          </a:pPr>
          <a:r>
            <a:rPr lang="en-SG" sz="3100" kern="1200" dirty="0" smtClean="0"/>
            <a:t>To refuse services unless court ordered, or other individuals are endangered by the refusal of services</a:t>
          </a:r>
          <a:endParaRPr lang="en-SG" sz="3100" kern="1200" dirty="0"/>
        </a:p>
        <a:p>
          <a:pPr marL="285750" lvl="1" indent="-285750" algn="l" defTabSz="1377950">
            <a:lnSpc>
              <a:spcPct val="90000"/>
            </a:lnSpc>
            <a:spcBef>
              <a:spcPct val="0"/>
            </a:spcBef>
            <a:spcAft>
              <a:spcPct val="15000"/>
            </a:spcAft>
            <a:buChar char="••"/>
          </a:pPr>
          <a:r>
            <a:rPr lang="en-SG" sz="3100" kern="1200" smtClean="0"/>
            <a:t>To request for a change in Care Giver</a:t>
          </a:r>
          <a:endParaRPr lang="en-SG" sz="3100" kern="1200" dirty="0"/>
        </a:p>
      </dsp:txBody>
      <dsp:txXfrm>
        <a:off x="0" y="1344779"/>
        <a:ext cx="12192000" cy="2685655"/>
      </dsp:txXfrm>
    </dsp:sp>
    <dsp:sp modelId="{6B910AC6-04D6-40CD-A70C-E3C5AEB6BCC3}">
      <dsp:nvSpPr>
        <dsp:cNvPr id="0" name=""/>
        <dsp:cNvSpPr/>
      </dsp:nvSpPr>
      <dsp:spPr>
        <a:xfrm>
          <a:off x="3169919" y="4097565"/>
          <a:ext cx="9022080" cy="1342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b" anchorCtr="0">
          <a:noAutofit/>
        </a:bodyPr>
        <a:lstStyle/>
        <a:p>
          <a:pPr lvl="0" algn="l" defTabSz="1778000">
            <a:lnSpc>
              <a:spcPct val="90000"/>
            </a:lnSpc>
            <a:spcBef>
              <a:spcPct val="0"/>
            </a:spcBef>
            <a:spcAft>
              <a:spcPct val="35000"/>
            </a:spcAft>
          </a:pPr>
          <a:endParaRPr lang="en-SG" sz="4000" kern="1200" dirty="0"/>
        </a:p>
      </dsp:txBody>
      <dsp:txXfrm>
        <a:off x="3169919" y="4097565"/>
        <a:ext cx="9022080" cy="1342626"/>
      </dsp:txXfrm>
    </dsp:sp>
    <dsp:sp modelId="{3A7F9E19-A604-425D-9BEA-6417E6BAB8DD}">
      <dsp:nvSpPr>
        <dsp:cNvPr id="0" name=""/>
        <dsp:cNvSpPr/>
      </dsp:nvSpPr>
      <dsp:spPr>
        <a:xfrm>
          <a:off x="0" y="4097565"/>
          <a:ext cx="3169920" cy="1342626"/>
        </a:xfrm>
        <a:prstGeom prst="round2SameRect">
          <a:avLst>
            <a:gd name="adj1" fmla="val 16670"/>
            <a:gd name="adj2" fmla="val 0"/>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en-SG" sz="4000" kern="1200" dirty="0" smtClean="0"/>
            <a:t>Personal Possessions</a:t>
          </a:r>
          <a:endParaRPr lang="en-SG" sz="4000" kern="1200" dirty="0"/>
        </a:p>
      </dsp:txBody>
      <dsp:txXfrm>
        <a:off x="65553" y="4163118"/>
        <a:ext cx="3038814" cy="1277073"/>
      </dsp:txXfrm>
    </dsp:sp>
    <dsp:sp modelId="{3FA63E82-89DF-4735-A90C-3315737BED74}">
      <dsp:nvSpPr>
        <dsp:cNvPr id="0" name=""/>
        <dsp:cNvSpPr/>
      </dsp:nvSpPr>
      <dsp:spPr>
        <a:xfrm>
          <a:off x="0" y="5440191"/>
          <a:ext cx="12192000" cy="2685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285750" lvl="1" indent="-285750" algn="l" defTabSz="1377950">
            <a:lnSpc>
              <a:spcPct val="90000"/>
            </a:lnSpc>
            <a:spcBef>
              <a:spcPct val="0"/>
            </a:spcBef>
            <a:spcAft>
              <a:spcPct val="15000"/>
            </a:spcAft>
            <a:buChar char="••"/>
          </a:pPr>
          <a:r>
            <a:rPr lang="en-SG" sz="3100" kern="1200" dirty="0" smtClean="0"/>
            <a:t>To maintain and use personal possessions unless such use poses dangers to others or to the Care Giver. </a:t>
          </a:r>
          <a:endParaRPr lang="en-SG" sz="3100" kern="1200" dirty="0"/>
        </a:p>
      </dsp:txBody>
      <dsp:txXfrm>
        <a:off x="0" y="5440191"/>
        <a:ext cx="12192000" cy="26856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8485F5-F6CB-4D26-A3A8-BDC63682C6CE}">
      <dsp:nvSpPr>
        <dsp:cNvPr id="0" name=""/>
        <dsp:cNvSpPr/>
      </dsp:nvSpPr>
      <dsp:spPr>
        <a:xfrm>
          <a:off x="0" y="5440191"/>
          <a:ext cx="12192000" cy="0"/>
        </a:xfrm>
        <a:prstGeom prst="line">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CDEFA6-0EB3-400F-8183-927013646B0A}">
      <dsp:nvSpPr>
        <dsp:cNvPr id="0" name=""/>
        <dsp:cNvSpPr/>
      </dsp:nvSpPr>
      <dsp:spPr>
        <a:xfrm>
          <a:off x="0" y="1344779"/>
          <a:ext cx="12192000" cy="0"/>
        </a:xfrm>
        <a:prstGeom prst="line">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B9E07F-429A-4F96-B6CF-601460926B81}">
      <dsp:nvSpPr>
        <dsp:cNvPr id="0" name=""/>
        <dsp:cNvSpPr/>
      </dsp:nvSpPr>
      <dsp:spPr>
        <a:xfrm>
          <a:off x="3169919" y="2153"/>
          <a:ext cx="9022080" cy="1342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1600200">
            <a:lnSpc>
              <a:spcPct val="90000"/>
            </a:lnSpc>
            <a:spcBef>
              <a:spcPct val="0"/>
            </a:spcBef>
            <a:spcAft>
              <a:spcPct val="35000"/>
            </a:spcAft>
          </a:pPr>
          <a:endParaRPr lang="en-SG" sz="3600" kern="1200" dirty="0"/>
        </a:p>
      </dsp:txBody>
      <dsp:txXfrm>
        <a:off x="3169919" y="2153"/>
        <a:ext cx="9022080" cy="1342626"/>
      </dsp:txXfrm>
    </dsp:sp>
    <dsp:sp modelId="{D3494E7B-29C9-453B-B322-78C5B3283375}">
      <dsp:nvSpPr>
        <dsp:cNvPr id="0" name=""/>
        <dsp:cNvSpPr/>
      </dsp:nvSpPr>
      <dsp:spPr>
        <a:xfrm>
          <a:off x="0" y="2153"/>
          <a:ext cx="3169920" cy="1342626"/>
        </a:xfrm>
        <a:prstGeom prst="round2SameRect">
          <a:avLst>
            <a:gd name="adj1" fmla="val 16670"/>
            <a:gd name="adj2" fmla="val 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SG" sz="3600" kern="1200" dirty="0" smtClean="0"/>
            <a:t>Confidentiality</a:t>
          </a:r>
          <a:endParaRPr lang="en-SG" sz="3600" kern="1200" dirty="0"/>
        </a:p>
      </dsp:txBody>
      <dsp:txXfrm>
        <a:off x="65553" y="67706"/>
        <a:ext cx="3038814" cy="1277073"/>
      </dsp:txXfrm>
    </dsp:sp>
    <dsp:sp modelId="{D9263327-20EE-4F14-A256-88345D04292B}">
      <dsp:nvSpPr>
        <dsp:cNvPr id="0" name=""/>
        <dsp:cNvSpPr/>
      </dsp:nvSpPr>
      <dsp:spPr>
        <a:xfrm>
          <a:off x="0" y="1344779"/>
          <a:ext cx="12192000" cy="2685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285750" lvl="1" indent="-285750" algn="l" defTabSz="1244600">
            <a:lnSpc>
              <a:spcPct val="90000"/>
            </a:lnSpc>
            <a:spcBef>
              <a:spcPct val="0"/>
            </a:spcBef>
            <a:spcAft>
              <a:spcPct val="15000"/>
            </a:spcAft>
            <a:buChar char="••"/>
          </a:pPr>
          <a:r>
            <a:rPr lang="en-SG" sz="2800" kern="1200" dirty="0" smtClean="0"/>
            <a:t>To have financial and other records kept in confidence without divulgence to unauthorized parties</a:t>
          </a:r>
          <a:endParaRPr lang="en-SG" sz="2800" kern="1200" dirty="0"/>
        </a:p>
      </dsp:txBody>
      <dsp:txXfrm>
        <a:off x="0" y="1344779"/>
        <a:ext cx="12192000" cy="2685655"/>
      </dsp:txXfrm>
    </dsp:sp>
    <dsp:sp modelId="{6B910AC6-04D6-40CD-A70C-E3C5AEB6BCC3}">
      <dsp:nvSpPr>
        <dsp:cNvPr id="0" name=""/>
        <dsp:cNvSpPr/>
      </dsp:nvSpPr>
      <dsp:spPr>
        <a:xfrm>
          <a:off x="3169919" y="4097565"/>
          <a:ext cx="9022080" cy="1342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1600200">
            <a:lnSpc>
              <a:spcPct val="90000"/>
            </a:lnSpc>
            <a:spcBef>
              <a:spcPct val="0"/>
            </a:spcBef>
            <a:spcAft>
              <a:spcPct val="35000"/>
            </a:spcAft>
          </a:pPr>
          <a:endParaRPr lang="en-SG" sz="3600" kern="1200" dirty="0"/>
        </a:p>
      </dsp:txBody>
      <dsp:txXfrm>
        <a:off x="3169919" y="4097565"/>
        <a:ext cx="9022080" cy="1342626"/>
      </dsp:txXfrm>
    </dsp:sp>
    <dsp:sp modelId="{3A7F9E19-A604-425D-9BEA-6417E6BAB8DD}">
      <dsp:nvSpPr>
        <dsp:cNvPr id="0" name=""/>
        <dsp:cNvSpPr/>
      </dsp:nvSpPr>
      <dsp:spPr>
        <a:xfrm>
          <a:off x="15469" y="4040410"/>
          <a:ext cx="3169920" cy="1342626"/>
        </a:xfrm>
        <a:prstGeom prst="round2SameRect">
          <a:avLst>
            <a:gd name="adj1" fmla="val 16670"/>
            <a:gd name="adj2" fmla="val 0"/>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a:lnSpc>
              <a:spcPct val="90000"/>
            </a:lnSpc>
            <a:spcBef>
              <a:spcPct val="0"/>
            </a:spcBef>
            <a:spcAft>
              <a:spcPct val="35000"/>
            </a:spcAft>
          </a:pPr>
          <a:r>
            <a:rPr lang="en-SG" sz="3600" kern="1200" dirty="0" smtClean="0"/>
            <a:t>Grievances</a:t>
          </a:r>
          <a:endParaRPr lang="en-SG" sz="3600" kern="1200" dirty="0"/>
        </a:p>
      </dsp:txBody>
      <dsp:txXfrm>
        <a:off x="81022" y="4105963"/>
        <a:ext cx="3038814" cy="1277073"/>
      </dsp:txXfrm>
    </dsp:sp>
    <dsp:sp modelId="{3FA63E82-89DF-4735-A90C-3315737BED74}">
      <dsp:nvSpPr>
        <dsp:cNvPr id="0" name=""/>
        <dsp:cNvSpPr/>
      </dsp:nvSpPr>
      <dsp:spPr>
        <a:xfrm>
          <a:off x="0" y="5440191"/>
          <a:ext cx="12192000" cy="2685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285750" lvl="1" indent="-285750" algn="l" defTabSz="1244600">
            <a:lnSpc>
              <a:spcPct val="90000"/>
            </a:lnSpc>
            <a:spcBef>
              <a:spcPct val="0"/>
            </a:spcBef>
            <a:spcAft>
              <a:spcPct val="15000"/>
            </a:spcAft>
            <a:buChar char="••"/>
          </a:pPr>
          <a:r>
            <a:rPr lang="en-SG" sz="2800" kern="1200" dirty="0" smtClean="0"/>
            <a:t>To submit grievances to </a:t>
          </a:r>
          <a:r>
            <a:rPr lang="en-SG" sz="2800" kern="1200" dirty="0" err="1" smtClean="0"/>
            <a:t>SenzeHealth</a:t>
          </a:r>
          <a:r>
            <a:rPr lang="en-SG" sz="2800" kern="1200" dirty="0" smtClean="0"/>
            <a:t> Head Office, or other government agencies without retaliation or </a:t>
          </a:r>
          <a:r>
            <a:rPr lang="en-SG" sz="2800" kern="1200" dirty="0" err="1" smtClean="0"/>
            <a:t>constrant</a:t>
          </a:r>
          <a:r>
            <a:rPr lang="en-SG" sz="2800" kern="1200" dirty="0" smtClean="0"/>
            <a:t>.</a:t>
          </a:r>
          <a:endParaRPr lang="en-SG" sz="2800" kern="1200" dirty="0"/>
        </a:p>
      </dsp:txBody>
      <dsp:txXfrm>
        <a:off x="0" y="5440191"/>
        <a:ext cx="12192000" cy="26856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DFC35-5E91-47F9-AA60-CB5EB316E6EB}">
      <dsp:nvSpPr>
        <dsp:cNvPr id="0" name=""/>
        <dsp:cNvSpPr/>
      </dsp:nvSpPr>
      <dsp:spPr>
        <a:xfrm>
          <a:off x="3810" y="2651"/>
          <a:ext cx="3714749" cy="109721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a:lnSpc>
              <a:spcPct val="90000"/>
            </a:lnSpc>
            <a:spcBef>
              <a:spcPct val="0"/>
            </a:spcBef>
            <a:spcAft>
              <a:spcPct val="35000"/>
            </a:spcAft>
          </a:pPr>
          <a:r>
            <a:rPr lang="en-SG" sz="3000" kern="1200" dirty="0" smtClean="0"/>
            <a:t>Allow Care Client to reminisce and grieve</a:t>
          </a:r>
          <a:endParaRPr lang="en-SG" sz="3000" kern="1200" dirty="0"/>
        </a:p>
      </dsp:txBody>
      <dsp:txXfrm>
        <a:off x="3810" y="2651"/>
        <a:ext cx="3714749" cy="1097212"/>
      </dsp:txXfrm>
    </dsp:sp>
    <dsp:sp modelId="{D8EC6725-1BE1-4B19-88A2-E037A6EB49A5}">
      <dsp:nvSpPr>
        <dsp:cNvPr id="0" name=""/>
        <dsp:cNvSpPr/>
      </dsp:nvSpPr>
      <dsp:spPr>
        <a:xfrm>
          <a:off x="3810" y="1099864"/>
          <a:ext cx="3714749" cy="702548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a:lnSpc>
              <a:spcPct val="90000"/>
            </a:lnSpc>
            <a:spcBef>
              <a:spcPct val="0"/>
            </a:spcBef>
            <a:spcAft>
              <a:spcPct val="15000"/>
            </a:spcAft>
            <a:buChar char="••"/>
          </a:pPr>
          <a:r>
            <a:rPr lang="en-SG" sz="3000" kern="1200" dirty="0" smtClean="0"/>
            <a:t>Sense of loss may often been experienced by elders. Could lead to depressions, social withdrawal, irritability.</a:t>
          </a:r>
          <a:endParaRPr lang="en-SG" sz="3000" kern="1200" dirty="0"/>
        </a:p>
        <a:p>
          <a:pPr marL="285750" lvl="1" indent="-285750" algn="l" defTabSz="1333500">
            <a:lnSpc>
              <a:spcPct val="90000"/>
            </a:lnSpc>
            <a:spcBef>
              <a:spcPct val="0"/>
            </a:spcBef>
            <a:spcAft>
              <a:spcPct val="15000"/>
            </a:spcAft>
            <a:buChar char="••"/>
          </a:pPr>
          <a:r>
            <a:rPr lang="en-SG" sz="3000" kern="1200" dirty="0" smtClean="0"/>
            <a:t>Death of friends and loved ones, inability to work and be independent, changes in health and finances</a:t>
          </a:r>
          <a:endParaRPr lang="en-SG" sz="3000" kern="1200" dirty="0"/>
        </a:p>
      </dsp:txBody>
      <dsp:txXfrm>
        <a:off x="3810" y="1099864"/>
        <a:ext cx="3714749" cy="7025484"/>
      </dsp:txXfrm>
    </dsp:sp>
    <dsp:sp modelId="{5BC2D231-7C7E-47E4-A980-C8CD8802DAB3}">
      <dsp:nvSpPr>
        <dsp:cNvPr id="0" name=""/>
        <dsp:cNvSpPr/>
      </dsp:nvSpPr>
      <dsp:spPr>
        <a:xfrm>
          <a:off x="4238625" y="2651"/>
          <a:ext cx="3714749" cy="109721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a:lnSpc>
              <a:spcPct val="90000"/>
            </a:lnSpc>
            <a:spcBef>
              <a:spcPct val="0"/>
            </a:spcBef>
            <a:spcAft>
              <a:spcPct val="35000"/>
            </a:spcAft>
          </a:pPr>
          <a:r>
            <a:rPr lang="en-SG" sz="3000" kern="1200" dirty="0" smtClean="0"/>
            <a:t>Be respectful</a:t>
          </a:r>
          <a:endParaRPr lang="en-SG" sz="3000" kern="1200" dirty="0"/>
        </a:p>
      </dsp:txBody>
      <dsp:txXfrm>
        <a:off x="4238625" y="2651"/>
        <a:ext cx="3714749" cy="1097212"/>
      </dsp:txXfrm>
    </dsp:sp>
    <dsp:sp modelId="{0088E4FC-6E20-4C21-902E-B7275E4D2E27}">
      <dsp:nvSpPr>
        <dsp:cNvPr id="0" name=""/>
        <dsp:cNvSpPr/>
      </dsp:nvSpPr>
      <dsp:spPr>
        <a:xfrm>
          <a:off x="4238625" y="1099864"/>
          <a:ext cx="3714749" cy="702548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a:lnSpc>
              <a:spcPct val="90000"/>
            </a:lnSpc>
            <a:spcBef>
              <a:spcPct val="0"/>
            </a:spcBef>
            <a:spcAft>
              <a:spcPct val="15000"/>
            </a:spcAft>
            <a:buChar char="••"/>
          </a:pPr>
          <a:r>
            <a:rPr lang="en-SG" sz="3000" kern="1200" dirty="0" smtClean="0"/>
            <a:t>Of the elder’s background, knowledge, values</a:t>
          </a:r>
          <a:endParaRPr lang="en-SG" sz="3000" kern="1200" dirty="0"/>
        </a:p>
        <a:p>
          <a:pPr marL="285750" lvl="1" indent="-285750" algn="l" defTabSz="1333500">
            <a:lnSpc>
              <a:spcPct val="90000"/>
            </a:lnSpc>
            <a:spcBef>
              <a:spcPct val="0"/>
            </a:spcBef>
            <a:spcAft>
              <a:spcPct val="15000"/>
            </a:spcAft>
            <a:buChar char="••"/>
          </a:pPr>
          <a:r>
            <a:rPr lang="en-SG" sz="3000" kern="1200" dirty="0" smtClean="0"/>
            <a:t>Instead of waving person off, pay attention to what the elder is saying</a:t>
          </a:r>
          <a:endParaRPr lang="en-SG" sz="3000" kern="1200" dirty="0"/>
        </a:p>
        <a:p>
          <a:pPr marL="285750" lvl="1" indent="-285750" algn="l" defTabSz="1333500">
            <a:lnSpc>
              <a:spcPct val="90000"/>
            </a:lnSpc>
            <a:spcBef>
              <a:spcPct val="0"/>
            </a:spcBef>
            <a:spcAft>
              <a:spcPct val="15000"/>
            </a:spcAft>
            <a:buChar char="••"/>
          </a:pPr>
          <a:r>
            <a:rPr lang="en-SG" sz="3000" kern="1200" dirty="0" smtClean="0"/>
            <a:t>Demonstrate that you value their opinion</a:t>
          </a:r>
          <a:endParaRPr lang="en-SG" sz="3000" kern="1200" dirty="0"/>
        </a:p>
      </dsp:txBody>
      <dsp:txXfrm>
        <a:off x="4238625" y="1099864"/>
        <a:ext cx="3714749" cy="7025484"/>
      </dsp:txXfrm>
    </dsp:sp>
    <dsp:sp modelId="{C5D7457F-A9EC-422A-80EC-E5A72B9FB480}">
      <dsp:nvSpPr>
        <dsp:cNvPr id="0" name=""/>
        <dsp:cNvSpPr/>
      </dsp:nvSpPr>
      <dsp:spPr>
        <a:xfrm>
          <a:off x="8477250" y="0"/>
          <a:ext cx="3714749" cy="109721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a:lnSpc>
              <a:spcPct val="90000"/>
            </a:lnSpc>
            <a:spcBef>
              <a:spcPct val="0"/>
            </a:spcBef>
            <a:spcAft>
              <a:spcPct val="35000"/>
            </a:spcAft>
          </a:pPr>
          <a:r>
            <a:rPr lang="en-SG" sz="3000" kern="1200" dirty="0" smtClean="0"/>
            <a:t>Listen</a:t>
          </a:r>
          <a:endParaRPr lang="en-SG" sz="3000" kern="1200" dirty="0"/>
        </a:p>
      </dsp:txBody>
      <dsp:txXfrm>
        <a:off x="8477250" y="0"/>
        <a:ext cx="3714749" cy="1097212"/>
      </dsp:txXfrm>
    </dsp:sp>
    <dsp:sp modelId="{62FC1661-A3AB-4E00-B23C-2EF1D6B379F1}">
      <dsp:nvSpPr>
        <dsp:cNvPr id="0" name=""/>
        <dsp:cNvSpPr/>
      </dsp:nvSpPr>
      <dsp:spPr>
        <a:xfrm>
          <a:off x="8473439" y="1099864"/>
          <a:ext cx="3714749" cy="702548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213360" bIns="240030" numCol="1" spcCol="1270" anchor="t" anchorCtr="0">
          <a:noAutofit/>
        </a:bodyPr>
        <a:lstStyle/>
        <a:p>
          <a:pPr marL="285750" lvl="1" indent="-285750" algn="l" defTabSz="1333500">
            <a:lnSpc>
              <a:spcPct val="90000"/>
            </a:lnSpc>
            <a:spcBef>
              <a:spcPct val="0"/>
            </a:spcBef>
            <a:spcAft>
              <a:spcPct val="15000"/>
            </a:spcAft>
            <a:buChar char="••"/>
          </a:pPr>
          <a:r>
            <a:rPr lang="en-SG" sz="3000" kern="1200" dirty="0" smtClean="0"/>
            <a:t>Listen carefully. Speak slowly.</a:t>
          </a:r>
          <a:endParaRPr lang="en-SG" sz="3000" kern="1200" dirty="0"/>
        </a:p>
        <a:p>
          <a:pPr marL="285750" lvl="1" indent="-285750" algn="l" defTabSz="1333500">
            <a:lnSpc>
              <a:spcPct val="90000"/>
            </a:lnSpc>
            <a:spcBef>
              <a:spcPct val="0"/>
            </a:spcBef>
            <a:spcAft>
              <a:spcPct val="15000"/>
            </a:spcAft>
            <a:buChar char="••"/>
          </a:pPr>
          <a:r>
            <a:rPr lang="en-SG" sz="3000" kern="1200" dirty="0" smtClean="0"/>
            <a:t>Ask elder to write if the elder is unable to speak clearly.</a:t>
          </a:r>
          <a:endParaRPr lang="en-SG" sz="3000" kern="1200" dirty="0"/>
        </a:p>
        <a:p>
          <a:pPr marL="285750" lvl="1" indent="-285750" algn="l" defTabSz="1333500">
            <a:lnSpc>
              <a:spcPct val="90000"/>
            </a:lnSpc>
            <a:spcBef>
              <a:spcPct val="0"/>
            </a:spcBef>
            <a:spcAft>
              <a:spcPct val="15000"/>
            </a:spcAft>
            <a:buChar char="••"/>
          </a:pPr>
          <a:r>
            <a:rPr lang="en-SG" sz="3000" kern="1200" dirty="0" smtClean="0"/>
            <a:t>Repeat the message to ensure proper understanding both ways.</a:t>
          </a:r>
          <a:endParaRPr lang="en-SG" sz="3000" kern="1200" dirty="0"/>
        </a:p>
        <a:p>
          <a:pPr marL="285750" lvl="1" indent="-285750" algn="l" defTabSz="1333500">
            <a:lnSpc>
              <a:spcPct val="90000"/>
            </a:lnSpc>
            <a:spcBef>
              <a:spcPct val="0"/>
            </a:spcBef>
            <a:spcAft>
              <a:spcPct val="15000"/>
            </a:spcAft>
            <a:buChar char="••"/>
          </a:pPr>
          <a:r>
            <a:rPr lang="en-SG" sz="3000" kern="1200" dirty="0" smtClean="0"/>
            <a:t>Remember the elder may be agitated at not being to get message across.</a:t>
          </a:r>
          <a:endParaRPr lang="en-SG" sz="3000" kern="1200" dirty="0"/>
        </a:p>
      </dsp:txBody>
      <dsp:txXfrm>
        <a:off x="8473439" y="1099864"/>
        <a:ext cx="3714749" cy="70254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A31DC-40B0-4073-8E4A-59AFBB9F7C10}">
      <dsp:nvSpPr>
        <dsp:cNvPr id="0" name=""/>
        <dsp:cNvSpPr/>
      </dsp:nvSpPr>
      <dsp:spPr>
        <a:xfrm rot="5400000">
          <a:off x="5260209" y="195984"/>
          <a:ext cx="3012942" cy="2621260"/>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SG" sz="2100" kern="1200" dirty="0" smtClean="0"/>
            <a:t>Accept help from others if necessary. Seek advice proactively.</a:t>
          </a:r>
          <a:endParaRPr lang="en-SG" sz="2100" kern="1200" dirty="0"/>
        </a:p>
      </dsp:txBody>
      <dsp:txXfrm rot="-5400000">
        <a:off x="5864530" y="469660"/>
        <a:ext cx="1804300" cy="2073908"/>
      </dsp:txXfrm>
    </dsp:sp>
    <dsp:sp modelId="{D5AC4733-E249-422B-9B85-9C4D0AA6C643}">
      <dsp:nvSpPr>
        <dsp:cNvPr id="0" name=""/>
        <dsp:cNvSpPr/>
      </dsp:nvSpPr>
      <dsp:spPr>
        <a:xfrm>
          <a:off x="8156852" y="602731"/>
          <a:ext cx="3362444" cy="180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SG" sz="2100" kern="1200" dirty="0" smtClean="0"/>
            <a:t>CELEBRATE STORIES</a:t>
          </a:r>
          <a:endParaRPr lang="en-SG" sz="2100" kern="1200" dirty="0"/>
        </a:p>
      </dsp:txBody>
      <dsp:txXfrm>
        <a:off x="8156852" y="602731"/>
        <a:ext cx="3362444" cy="1807765"/>
      </dsp:txXfrm>
    </dsp:sp>
    <dsp:sp modelId="{D3BCD4A1-AF12-4E7F-92E6-1FFC7259864B}">
      <dsp:nvSpPr>
        <dsp:cNvPr id="0" name=""/>
        <dsp:cNvSpPr/>
      </dsp:nvSpPr>
      <dsp:spPr>
        <a:xfrm rot="5400000">
          <a:off x="2471136" y="221835"/>
          <a:ext cx="3012942" cy="2621260"/>
        </a:xfrm>
        <a:prstGeom prst="hexagon">
          <a:avLst>
            <a:gd name="adj" fmla="val 25000"/>
            <a:gd name="vf" fmla="val 115470"/>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r>
            <a:rPr lang="en-SG" sz="2700" kern="1200" dirty="0" smtClean="0"/>
            <a:t>Avoid unrealistic expectations</a:t>
          </a:r>
          <a:endParaRPr lang="en-SG" sz="2700" kern="1200" dirty="0"/>
        </a:p>
      </dsp:txBody>
      <dsp:txXfrm rot="-5400000">
        <a:off x="3075457" y="495511"/>
        <a:ext cx="1804300" cy="2073908"/>
      </dsp:txXfrm>
    </dsp:sp>
    <dsp:sp modelId="{C335BD53-21B8-4C57-896F-E3C262FBE28B}">
      <dsp:nvSpPr>
        <dsp:cNvPr id="0" name=""/>
        <dsp:cNvSpPr/>
      </dsp:nvSpPr>
      <dsp:spPr>
        <a:xfrm rot="5400000">
          <a:off x="3839305" y="2753369"/>
          <a:ext cx="3012942" cy="2621260"/>
        </a:xfrm>
        <a:prstGeom prst="hexagon">
          <a:avLst>
            <a:gd name="adj" fmla="val 25000"/>
            <a:gd name="vf" fmla="val 115470"/>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SG" sz="2100" kern="1200" dirty="0" smtClean="0"/>
            <a:t>Give yourself brownie points for contributing to the life of your Care Client</a:t>
          </a:r>
          <a:endParaRPr lang="en-SG" sz="2100" kern="1200" dirty="0"/>
        </a:p>
      </dsp:txBody>
      <dsp:txXfrm rot="-5400000">
        <a:off x="4443626" y="3027045"/>
        <a:ext cx="1804300" cy="2073908"/>
      </dsp:txXfrm>
    </dsp:sp>
    <dsp:sp modelId="{4DBE12DF-EB41-46EF-BA98-FD7B0FE5CA2E}">
      <dsp:nvSpPr>
        <dsp:cNvPr id="0" name=""/>
        <dsp:cNvSpPr/>
      </dsp:nvSpPr>
      <dsp:spPr>
        <a:xfrm>
          <a:off x="672703" y="3160117"/>
          <a:ext cx="3253978" cy="180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r" defTabSz="933450">
            <a:lnSpc>
              <a:spcPct val="90000"/>
            </a:lnSpc>
            <a:spcBef>
              <a:spcPct val="0"/>
            </a:spcBef>
            <a:spcAft>
              <a:spcPct val="35000"/>
            </a:spcAft>
          </a:pPr>
          <a:r>
            <a:rPr lang="en-SG" sz="2100" kern="1200" dirty="0" smtClean="0"/>
            <a:t>PREVENT BURN OUT</a:t>
          </a:r>
          <a:endParaRPr lang="en-SG" sz="2100" kern="1200" dirty="0"/>
        </a:p>
      </dsp:txBody>
      <dsp:txXfrm>
        <a:off x="672703" y="3160117"/>
        <a:ext cx="3253978" cy="1807765"/>
      </dsp:txXfrm>
    </dsp:sp>
    <dsp:sp modelId="{E3447B73-B8A2-43FF-9E78-DA4CBD04B6AA}">
      <dsp:nvSpPr>
        <dsp:cNvPr id="0" name=""/>
        <dsp:cNvSpPr/>
      </dsp:nvSpPr>
      <dsp:spPr>
        <a:xfrm rot="5400000">
          <a:off x="6670266" y="2753369"/>
          <a:ext cx="3012942" cy="2621260"/>
        </a:xfrm>
        <a:prstGeom prst="hexagon">
          <a:avLst>
            <a:gd name="adj" fmla="val 25000"/>
            <a:gd name="vf" fmla="val 115470"/>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SG" sz="2900" kern="1200" dirty="0" smtClean="0"/>
            <a:t>Be part of a Care Giver community. You are not alone.</a:t>
          </a:r>
          <a:endParaRPr lang="en-SG" sz="2900" kern="1200" dirty="0"/>
        </a:p>
      </dsp:txBody>
      <dsp:txXfrm rot="-5400000">
        <a:off x="7274587" y="3027045"/>
        <a:ext cx="1804300" cy="2073908"/>
      </dsp:txXfrm>
    </dsp:sp>
    <dsp:sp modelId="{C0B2366A-13D8-491D-B635-69946983E8D7}">
      <dsp:nvSpPr>
        <dsp:cNvPr id="0" name=""/>
        <dsp:cNvSpPr/>
      </dsp:nvSpPr>
      <dsp:spPr>
        <a:xfrm rot="5400000">
          <a:off x="5260209" y="5310755"/>
          <a:ext cx="3012942" cy="2621260"/>
        </a:xfrm>
        <a:prstGeom prst="hexagon">
          <a:avLst>
            <a:gd name="adj" fmla="val 25000"/>
            <a:gd name="vf" fmla="val 115470"/>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SG" sz="2100" kern="1200" dirty="0" smtClean="0"/>
            <a:t>Find ways to recharge your batteries on a regular basis.</a:t>
          </a:r>
          <a:endParaRPr lang="en-SG" sz="2100" kern="1200" dirty="0"/>
        </a:p>
      </dsp:txBody>
      <dsp:txXfrm rot="-5400000">
        <a:off x="5864530" y="5584431"/>
        <a:ext cx="1804300" cy="2073908"/>
      </dsp:txXfrm>
    </dsp:sp>
    <dsp:sp modelId="{A0F7BBDA-7A61-4961-9B06-95AFA441BE51}">
      <dsp:nvSpPr>
        <dsp:cNvPr id="0" name=""/>
        <dsp:cNvSpPr/>
      </dsp:nvSpPr>
      <dsp:spPr>
        <a:xfrm>
          <a:off x="8156852" y="5717502"/>
          <a:ext cx="3362444" cy="180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SG" sz="2100" kern="1200" dirty="0" smtClean="0"/>
            <a:t>HUMOUR</a:t>
          </a:r>
        </a:p>
        <a:p>
          <a:pPr lvl="0" algn="l" defTabSz="933450">
            <a:lnSpc>
              <a:spcPct val="90000"/>
            </a:lnSpc>
            <a:spcBef>
              <a:spcPct val="0"/>
            </a:spcBef>
            <a:spcAft>
              <a:spcPct val="35000"/>
            </a:spcAft>
          </a:pPr>
          <a:r>
            <a:rPr lang="en-SG" sz="2100" kern="1200" dirty="0" smtClean="0"/>
            <a:t>POSITIVE OUTLOOK</a:t>
          </a:r>
          <a:endParaRPr lang="en-SG" sz="2100" kern="1200" dirty="0"/>
        </a:p>
      </dsp:txBody>
      <dsp:txXfrm>
        <a:off x="8156852" y="5717502"/>
        <a:ext cx="3362444" cy="1807765"/>
      </dsp:txXfrm>
    </dsp:sp>
    <dsp:sp modelId="{592BD4CA-75C3-4C61-B91D-D38AE56A485D}">
      <dsp:nvSpPr>
        <dsp:cNvPr id="0" name=""/>
        <dsp:cNvSpPr/>
      </dsp:nvSpPr>
      <dsp:spPr>
        <a:xfrm rot="5400000">
          <a:off x="2429248" y="5310755"/>
          <a:ext cx="3012942" cy="2621260"/>
        </a:xfrm>
        <a:prstGeom prst="hexagon">
          <a:avLst>
            <a:gd name="adj" fmla="val 25000"/>
            <a:gd name="vf" fmla="val 11547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n-SG" sz="2600" kern="1200" dirty="0" smtClean="0"/>
            <a:t>Watch your self care. Get enough rest. Eat well. Exercise.</a:t>
          </a:r>
          <a:endParaRPr lang="en-SG" sz="2600" kern="1200" dirty="0"/>
        </a:p>
      </dsp:txBody>
      <dsp:txXfrm rot="-5400000">
        <a:off x="3033569" y="5584431"/>
        <a:ext cx="1804300" cy="207390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00AB19E4-224A-4D74-A7DF-41B0358A034E}" type="datetimeFigureOut">
              <a:rPr lang="en-US" smtClean="0"/>
              <a:t>8/11/2021</a:t>
            </a:fld>
            <a:endParaRPr lang="en-US"/>
          </a:p>
        </p:txBody>
      </p:sp>
      <p:sp>
        <p:nvSpPr>
          <p:cNvPr id="4" name="Footer Placeholder 3"/>
          <p:cNvSpPr>
            <a:spLocks noGrp="1"/>
          </p:cNvSpPr>
          <p:nvPr>
            <p:ph type="ftr" sz="quarter" idx="2"/>
          </p:nvPr>
        </p:nvSpPr>
        <p:spPr>
          <a:xfrm>
            <a:off x="0" y="9120189"/>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40" tIns="45720" rIns="91440" bIns="45720" rtlCol="0" anchor="b"/>
          <a:lstStyle>
            <a:lvl1pPr algn="r">
              <a:defRPr sz="1200"/>
            </a:lvl1pPr>
          </a:lstStyle>
          <a:p>
            <a:fld id="{8B29CED5-3075-4C3A-B6A0-F87B5F1D5AAB}" type="slidenum">
              <a:rPr lang="en-US" smtClean="0"/>
              <a:t>‹#›</a:t>
            </a:fld>
            <a:endParaRPr lang="en-US"/>
          </a:p>
        </p:txBody>
      </p:sp>
    </p:spTree>
    <p:extLst>
      <p:ext uri="{BB962C8B-B14F-4D97-AF65-F5344CB8AC3E}">
        <p14:creationId xmlns:p14="http://schemas.microsoft.com/office/powerpoint/2010/main" val="4313250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SG"/>
          </a:p>
        </p:txBody>
      </p:sp>
      <p:sp>
        <p:nvSpPr>
          <p:cNvPr id="3" name="Date Placeholder 2"/>
          <p:cNvSpPr>
            <a:spLocks noGrp="1"/>
          </p:cNvSpPr>
          <p:nvPr>
            <p:ph type="dt" idx="1"/>
          </p:nvPr>
        </p:nvSpPr>
        <p:spPr>
          <a:xfrm>
            <a:off x="4143588" y="0"/>
            <a:ext cx="3169920" cy="481727"/>
          </a:xfrm>
          <a:prstGeom prst="rect">
            <a:avLst/>
          </a:prstGeom>
        </p:spPr>
        <p:txBody>
          <a:bodyPr vert="horz" lIns="96661" tIns="48331" rIns="96661" bIns="48331" rtlCol="0"/>
          <a:lstStyle>
            <a:lvl1pPr algn="r">
              <a:defRPr sz="1300"/>
            </a:lvl1pPr>
          </a:lstStyle>
          <a:p>
            <a:fld id="{DB217298-D67E-405F-8482-19D62E676E9F}" type="datetimeFigureOut">
              <a:rPr lang="en-SG" smtClean="0"/>
              <a:t>11/8/2021</a:t>
            </a:fld>
            <a:endParaRPr lang="en-SG"/>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SG"/>
          </a:p>
        </p:txBody>
      </p:sp>
      <p:sp>
        <p:nvSpPr>
          <p:cNvPr id="5" name="Notes Placeholder 4"/>
          <p:cNvSpPr>
            <a:spLocks noGrp="1"/>
          </p:cNvSpPr>
          <p:nvPr>
            <p:ph type="body" sz="quarter" idx="3"/>
          </p:nvPr>
        </p:nvSpPr>
        <p:spPr>
          <a:xfrm>
            <a:off x="731521" y="4620578"/>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SG"/>
          </a:p>
        </p:txBody>
      </p:sp>
      <p:sp>
        <p:nvSpPr>
          <p:cNvPr id="7" name="Slide Number Placeholder 6"/>
          <p:cNvSpPr>
            <a:spLocks noGrp="1"/>
          </p:cNvSpPr>
          <p:nvPr>
            <p:ph type="sldNum" sz="quarter" idx="5"/>
          </p:nvPr>
        </p:nvSpPr>
        <p:spPr>
          <a:xfrm>
            <a:off x="4143588" y="9119474"/>
            <a:ext cx="3169920" cy="481726"/>
          </a:xfrm>
          <a:prstGeom prst="rect">
            <a:avLst/>
          </a:prstGeom>
        </p:spPr>
        <p:txBody>
          <a:bodyPr vert="horz" lIns="96661" tIns="48331" rIns="96661" bIns="48331" rtlCol="0" anchor="b"/>
          <a:lstStyle>
            <a:lvl1pPr algn="r">
              <a:defRPr sz="1300"/>
            </a:lvl1pPr>
          </a:lstStyle>
          <a:p>
            <a:fld id="{2D62CA1B-B560-4395-8F54-16A0F2787C19}" type="slidenum">
              <a:rPr lang="en-SG" smtClean="0"/>
              <a:t>‹#›</a:t>
            </a:fld>
            <a:endParaRPr lang="en-SG"/>
          </a:p>
        </p:txBody>
      </p:sp>
    </p:spTree>
    <p:extLst>
      <p:ext uri="{BB962C8B-B14F-4D97-AF65-F5344CB8AC3E}">
        <p14:creationId xmlns:p14="http://schemas.microsoft.com/office/powerpoint/2010/main" val="168928168"/>
      </p:ext>
    </p:extLst>
  </p:cSld>
  <p:clrMap bg1="lt1" tx1="dk1" bg2="lt2" tx2="dk2" accent1="accent1" accent2="accent2" accent3="accent3" accent4="accent4" accent5="accent5" accent6="accent6" hlink="hlink" folHlink="folHlink"/>
  <p:notesStyle>
    <a:lvl1pPr marL="0" algn="l" defTabSz="910238" rtl="0" eaLnBrk="1" latinLnBrk="0" hangingPunct="1">
      <a:defRPr sz="1200" kern="1200">
        <a:solidFill>
          <a:schemeClr val="tx1"/>
        </a:solidFill>
        <a:latin typeface="+mn-lt"/>
        <a:ea typeface="+mn-ea"/>
        <a:cs typeface="+mn-cs"/>
      </a:defRPr>
    </a:lvl1pPr>
    <a:lvl2pPr marL="455135" algn="l" defTabSz="910238" rtl="0" eaLnBrk="1" latinLnBrk="0" hangingPunct="1">
      <a:defRPr sz="1200" kern="1200">
        <a:solidFill>
          <a:schemeClr val="tx1"/>
        </a:solidFill>
        <a:latin typeface="+mn-lt"/>
        <a:ea typeface="+mn-ea"/>
        <a:cs typeface="+mn-cs"/>
      </a:defRPr>
    </a:lvl2pPr>
    <a:lvl3pPr marL="910238" algn="l" defTabSz="910238" rtl="0" eaLnBrk="1" latinLnBrk="0" hangingPunct="1">
      <a:defRPr sz="1200" kern="1200">
        <a:solidFill>
          <a:schemeClr val="tx1"/>
        </a:solidFill>
        <a:latin typeface="+mn-lt"/>
        <a:ea typeface="+mn-ea"/>
        <a:cs typeface="+mn-cs"/>
      </a:defRPr>
    </a:lvl3pPr>
    <a:lvl4pPr marL="1365339" algn="l" defTabSz="910238" rtl="0" eaLnBrk="1" latinLnBrk="0" hangingPunct="1">
      <a:defRPr sz="1200" kern="1200">
        <a:solidFill>
          <a:schemeClr val="tx1"/>
        </a:solidFill>
        <a:latin typeface="+mn-lt"/>
        <a:ea typeface="+mn-ea"/>
        <a:cs typeface="+mn-cs"/>
      </a:defRPr>
    </a:lvl4pPr>
    <a:lvl5pPr marL="1820423" algn="l" defTabSz="910238" rtl="0" eaLnBrk="1" latinLnBrk="0" hangingPunct="1">
      <a:defRPr sz="1200" kern="1200">
        <a:solidFill>
          <a:schemeClr val="tx1"/>
        </a:solidFill>
        <a:latin typeface="+mn-lt"/>
        <a:ea typeface="+mn-ea"/>
        <a:cs typeface="+mn-cs"/>
      </a:defRPr>
    </a:lvl5pPr>
    <a:lvl6pPr marL="2275545" algn="l" defTabSz="910238" rtl="0" eaLnBrk="1" latinLnBrk="0" hangingPunct="1">
      <a:defRPr sz="1200" kern="1200">
        <a:solidFill>
          <a:schemeClr val="tx1"/>
        </a:solidFill>
        <a:latin typeface="+mn-lt"/>
        <a:ea typeface="+mn-ea"/>
        <a:cs typeface="+mn-cs"/>
      </a:defRPr>
    </a:lvl6pPr>
    <a:lvl7pPr marL="2730671" algn="l" defTabSz="910238" rtl="0" eaLnBrk="1" latinLnBrk="0" hangingPunct="1">
      <a:defRPr sz="1200" kern="1200">
        <a:solidFill>
          <a:schemeClr val="tx1"/>
        </a:solidFill>
        <a:latin typeface="+mn-lt"/>
        <a:ea typeface="+mn-ea"/>
        <a:cs typeface="+mn-cs"/>
      </a:defRPr>
    </a:lvl7pPr>
    <a:lvl8pPr marL="3185777" algn="l" defTabSz="910238" rtl="0" eaLnBrk="1" latinLnBrk="0" hangingPunct="1">
      <a:defRPr sz="1200" kern="1200">
        <a:solidFill>
          <a:schemeClr val="tx1"/>
        </a:solidFill>
        <a:latin typeface="+mn-lt"/>
        <a:ea typeface="+mn-ea"/>
        <a:cs typeface="+mn-cs"/>
      </a:defRPr>
    </a:lvl8pPr>
    <a:lvl9pPr marL="3640865" algn="l" defTabSz="91023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pPr marL="0" marR="0" lvl="0" indent="0" algn="r" defTabSz="910223" rtl="0" eaLnBrk="1" fontAlgn="auto" latinLnBrk="0" hangingPunct="1">
              <a:lnSpc>
                <a:spcPct val="100000"/>
              </a:lnSpc>
              <a:spcBef>
                <a:spcPts val="0"/>
              </a:spcBef>
              <a:spcAft>
                <a:spcPts val="0"/>
              </a:spcAft>
              <a:buClrTx/>
              <a:buSzTx/>
              <a:buFontTx/>
              <a:buNone/>
              <a:tabLst/>
              <a:defRPr/>
            </a:pPr>
            <a:fld id="{2D62CA1B-B560-4395-8F54-16A0F2787C19}" type="slidenum">
              <a:rPr kumimoji="0" lang="en-SG"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0223" rtl="0" eaLnBrk="1" fontAlgn="auto" latinLnBrk="0" hangingPunct="1">
                <a:lnSpc>
                  <a:spcPct val="100000"/>
                </a:lnSpc>
                <a:spcBef>
                  <a:spcPts val="0"/>
                </a:spcBef>
                <a:spcAft>
                  <a:spcPts val="0"/>
                </a:spcAft>
                <a:buClrTx/>
                <a:buSzTx/>
                <a:buFontTx/>
                <a:buNone/>
                <a:tabLst/>
                <a:defRPr/>
              </a:pPr>
              <a:t>1</a:t>
            </a:fld>
            <a:endParaRPr kumimoji="0" lang="en-SG"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858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2D62CA1B-B560-4395-8F54-16A0F2787C19}" type="slidenum">
              <a:rPr lang="en-SG" smtClean="0"/>
              <a:t>7</a:t>
            </a:fld>
            <a:endParaRPr lang="en-SG"/>
          </a:p>
        </p:txBody>
      </p:sp>
    </p:spTree>
    <p:extLst>
      <p:ext uri="{BB962C8B-B14F-4D97-AF65-F5344CB8AC3E}">
        <p14:creationId xmlns:p14="http://schemas.microsoft.com/office/powerpoint/2010/main" val="3190456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8</a:t>
            </a:fld>
            <a:endParaRPr lang="en-SG">
              <a:solidFill>
                <a:prstClr val="black"/>
              </a:solidFill>
            </a:endParaRPr>
          </a:p>
        </p:txBody>
      </p:sp>
    </p:spTree>
    <p:extLst>
      <p:ext uri="{BB962C8B-B14F-4D97-AF65-F5344CB8AC3E}">
        <p14:creationId xmlns:p14="http://schemas.microsoft.com/office/powerpoint/2010/main" val="3024843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9</a:t>
            </a:fld>
            <a:endParaRPr lang="en-SG">
              <a:solidFill>
                <a:prstClr val="black"/>
              </a:solidFill>
            </a:endParaRPr>
          </a:p>
        </p:txBody>
      </p:sp>
    </p:spTree>
    <p:extLst>
      <p:ext uri="{BB962C8B-B14F-4D97-AF65-F5344CB8AC3E}">
        <p14:creationId xmlns:p14="http://schemas.microsoft.com/office/powerpoint/2010/main" val="3531562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2D62CA1B-B560-4395-8F54-16A0F2787C19}" type="slidenum">
              <a:rPr lang="en-SG" smtClean="0">
                <a:solidFill>
                  <a:prstClr val="black"/>
                </a:solidFill>
              </a:rPr>
              <a:pPr/>
              <a:t>10</a:t>
            </a:fld>
            <a:endParaRPr lang="en-SG">
              <a:solidFill>
                <a:prstClr val="black"/>
              </a:solidFill>
            </a:endParaRPr>
          </a:p>
        </p:txBody>
      </p:sp>
    </p:spTree>
    <p:extLst>
      <p:ext uri="{BB962C8B-B14F-4D97-AF65-F5344CB8AC3E}">
        <p14:creationId xmlns:p14="http://schemas.microsoft.com/office/powerpoint/2010/main" val="3428998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2D62CA1B-B560-4395-8F54-16A0F2787C19}" type="slidenum">
              <a:rPr lang="en-SG" smtClean="0">
                <a:solidFill>
                  <a:prstClr val="black"/>
                </a:solidFill>
              </a:rPr>
              <a:pPr/>
              <a:t>11</a:t>
            </a:fld>
            <a:endParaRPr lang="en-SG">
              <a:solidFill>
                <a:prstClr val="black"/>
              </a:solidFill>
            </a:endParaRPr>
          </a:p>
        </p:txBody>
      </p:sp>
    </p:spTree>
    <p:extLst>
      <p:ext uri="{BB962C8B-B14F-4D97-AF65-F5344CB8AC3E}">
        <p14:creationId xmlns:p14="http://schemas.microsoft.com/office/powerpoint/2010/main" val="3602116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12</a:t>
            </a:fld>
            <a:endParaRPr lang="en-SG">
              <a:solidFill>
                <a:prstClr val="black"/>
              </a:solidFill>
            </a:endParaRPr>
          </a:p>
        </p:txBody>
      </p:sp>
    </p:spTree>
    <p:extLst>
      <p:ext uri="{BB962C8B-B14F-4D97-AF65-F5344CB8AC3E}">
        <p14:creationId xmlns:p14="http://schemas.microsoft.com/office/powerpoint/2010/main" val="3905324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13</a:t>
            </a:fld>
            <a:endParaRPr lang="en-SG">
              <a:solidFill>
                <a:prstClr val="black"/>
              </a:solidFill>
            </a:endParaRPr>
          </a:p>
        </p:txBody>
      </p:sp>
    </p:spTree>
    <p:extLst>
      <p:ext uri="{BB962C8B-B14F-4D97-AF65-F5344CB8AC3E}">
        <p14:creationId xmlns:p14="http://schemas.microsoft.com/office/powerpoint/2010/main" val="1979117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14</a:t>
            </a:fld>
            <a:endParaRPr lang="en-SG">
              <a:solidFill>
                <a:prstClr val="black"/>
              </a:solidFill>
            </a:endParaRPr>
          </a:p>
        </p:txBody>
      </p:sp>
    </p:spTree>
    <p:extLst>
      <p:ext uri="{BB962C8B-B14F-4D97-AF65-F5344CB8AC3E}">
        <p14:creationId xmlns:p14="http://schemas.microsoft.com/office/powerpoint/2010/main" val="3964082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15</a:t>
            </a:fld>
            <a:endParaRPr lang="en-SG">
              <a:solidFill>
                <a:prstClr val="black"/>
              </a:solidFill>
            </a:endParaRPr>
          </a:p>
        </p:txBody>
      </p:sp>
    </p:spTree>
    <p:extLst>
      <p:ext uri="{BB962C8B-B14F-4D97-AF65-F5344CB8AC3E}">
        <p14:creationId xmlns:p14="http://schemas.microsoft.com/office/powerpoint/2010/main" val="580746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16</a:t>
            </a:fld>
            <a:endParaRPr lang="en-SG">
              <a:solidFill>
                <a:prstClr val="black"/>
              </a:solidFill>
            </a:endParaRPr>
          </a:p>
        </p:txBody>
      </p:sp>
    </p:spTree>
    <p:extLst>
      <p:ext uri="{BB962C8B-B14F-4D97-AF65-F5344CB8AC3E}">
        <p14:creationId xmlns:p14="http://schemas.microsoft.com/office/powerpoint/2010/main" val="2870266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17</a:t>
            </a:fld>
            <a:endParaRPr lang="en-SG">
              <a:solidFill>
                <a:prstClr val="black"/>
              </a:solidFill>
            </a:endParaRPr>
          </a:p>
        </p:txBody>
      </p:sp>
    </p:spTree>
    <p:extLst>
      <p:ext uri="{BB962C8B-B14F-4D97-AF65-F5344CB8AC3E}">
        <p14:creationId xmlns:p14="http://schemas.microsoft.com/office/powerpoint/2010/main" val="1336017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18</a:t>
            </a:fld>
            <a:endParaRPr lang="en-SG">
              <a:solidFill>
                <a:prstClr val="black"/>
              </a:solidFill>
            </a:endParaRPr>
          </a:p>
        </p:txBody>
      </p:sp>
    </p:spTree>
    <p:extLst>
      <p:ext uri="{BB962C8B-B14F-4D97-AF65-F5344CB8AC3E}">
        <p14:creationId xmlns:p14="http://schemas.microsoft.com/office/powerpoint/2010/main" val="65594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2D62CA1B-B560-4395-8F54-16A0F2787C19}" type="slidenum">
              <a:rPr lang="en-SG" smtClean="0">
                <a:solidFill>
                  <a:prstClr val="black"/>
                </a:solidFill>
              </a:rPr>
              <a:pPr/>
              <a:t>19</a:t>
            </a:fld>
            <a:endParaRPr lang="en-SG">
              <a:solidFill>
                <a:prstClr val="black"/>
              </a:solidFill>
            </a:endParaRPr>
          </a:p>
        </p:txBody>
      </p:sp>
    </p:spTree>
    <p:extLst>
      <p:ext uri="{BB962C8B-B14F-4D97-AF65-F5344CB8AC3E}">
        <p14:creationId xmlns:p14="http://schemas.microsoft.com/office/powerpoint/2010/main" val="2570681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20</a:t>
            </a:fld>
            <a:endParaRPr lang="en-SG" dirty="0">
              <a:solidFill>
                <a:prstClr val="black"/>
              </a:solidFill>
            </a:endParaRPr>
          </a:p>
        </p:txBody>
      </p:sp>
    </p:spTree>
    <p:extLst>
      <p:ext uri="{BB962C8B-B14F-4D97-AF65-F5344CB8AC3E}">
        <p14:creationId xmlns:p14="http://schemas.microsoft.com/office/powerpoint/2010/main" val="1590590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21</a:t>
            </a:fld>
            <a:endParaRPr lang="en-SG" dirty="0">
              <a:solidFill>
                <a:prstClr val="black"/>
              </a:solidFill>
            </a:endParaRPr>
          </a:p>
        </p:txBody>
      </p:sp>
    </p:spTree>
    <p:extLst>
      <p:ext uri="{BB962C8B-B14F-4D97-AF65-F5344CB8AC3E}">
        <p14:creationId xmlns:p14="http://schemas.microsoft.com/office/powerpoint/2010/main" val="3808512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22</a:t>
            </a:fld>
            <a:endParaRPr lang="en-SG" dirty="0">
              <a:solidFill>
                <a:prstClr val="black"/>
              </a:solidFill>
            </a:endParaRPr>
          </a:p>
        </p:txBody>
      </p:sp>
    </p:spTree>
    <p:extLst>
      <p:ext uri="{BB962C8B-B14F-4D97-AF65-F5344CB8AC3E}">
        <p14:creationId xmlns:p14="http://schemas.microsoft.com/office/powerpoint/2010/main" val="2705197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23</a:t>
            </a:fld>
            <a:endParaRPr lang="en-SG" dirty="0">
              <a:solidFill>
                <a:prstClr val="black"/>
              </a:solidFill>
            </a:endParaRPr>
          </a:p>
        </p:txBody>
      </p:sp>
    </p:spTree>
    <p:extLst>
      <p:ext uri="{BB962C8B-B14F-4D97-AF65-F5344CB8AC3E}">
        <p14:creationId xmlns:p14="http://schemas.microsoft.com/office/powerpoint/2010/main" val="4271837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2D62CA1B-B560-4395-8F54-16A0F2787C19}" type="slidenum">
              <a:rPr lang="en-SG" smtClean="0">
                <a:solidFill>
                  <a:prstClr val="black"/>
                </a:solidFill>
              </a:rPr>
              <a:pPr/>
              <a:t>24</a:t>
            </a:fld>
            <a:endParaRPr lang="en-SG">
              <a:solidFill>
                <a:prstClr val="black"/>
              </a:solidFill>
            </a:endParaRPr>
          </a:p>
        </p:txBody>
      </p:sp>
    </p:spTree>
    <p:extLst>
      <p:ext uri="{BB962C8B-B14F-4D97-AF65-F5344CB8AC3E}">
        <p14:creationId xmlns:p14="http://schemas.microsoft.com/office/powerpoint/2010/main" val="1747280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25</a:t>
            </a:fld>
            <a:endParaRPr lang="en-SG" dirty="0">
              <a:solidFill>
                <a:prstClr val="black"/>
              </a:solidFill>
            </a:endParaRPr>
          </a:p>
        </p:txBody>
      </p:sp>
    </p:spTree>
    <p:extLst>
      <p:ext uri="{BB962C8B-B14F-4D97-AF65-F5344CB8AC3E}">
        <p14:creationId xmlns:p14="http://schemas.microsoft.com/office/powerpoint/2010/main" val="2929218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26</a:t>
            </a:fld>
            <a:endParaRPr lang="en-SG" dirty="0">
              <a:solidFill>
                <a:prstClr val="black"/>
              </a:solidFill>
            </a:endParaRPr>
          </a:p>
        </p:txBody>
      </p:sp>
    </p:spTree>
    <p:extLst>
      <p:ext uri="{BB962C8B-B14F-4D97-AF65-F5344CB8AC3E}">
        <p14:creationId xmlns:p14="http://schemas.microsoft.com/office/powerpoint/2010/main" val="1538686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27</a:t>
            </a:fld>
            <a:endParaRPr lang="en-SG" dirty="0">
              <a:solidFill>
                <a:prstClr val="black"/>
              </a:solidFill>
            </a:endParaRPr>
          </a:p>
        </p:txBody>
      </p:sp>
    </p:spTree>
    <p:extLst>
      <p:ext uri="{BB962C8B-B14F-4D97-AF65-F5344CB8AC3E}">
        <p14:creationId xmlns:p14="http://schemas.microsoft.com/office/powerpoint/2010/main" val="36047680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28</a:t>
            </a:fld>
            <a:endParaRPr lang="en-SG" dirty="0">
              <a:solidFill>
                <a:prstClr val="black"/>
              </a:solidFill>
            </a:endParaRPr>
          </a:p>
        </p:txBody>
      </p:sp>
    </p:spTree>
    <p:extLst>
      <p:ext uri="{BB962C8B-B14F-4D97-AF65-F5344CB8AC3E}">
        <p14:creationId xmlns:p14="http://schemas.microsoft.com/office/powerpoint/2010/main" val="2126549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29</a:t>
            </a:fld>
            <a:endParaRPr lang="en-SG" dirty="0">
              <a:solidFill>
                <a:prstClr val="black"/>
              </a:solidFill>
            </a:endParaRPr>
          </a:p>
        </p:txBody>
      </p:sp>
    </p:spTree>
    <p:extLst>
      <p:ext uri="{BB962C8B-B14F-4D97-AF65-F5344CB8AC3E}">
        <p14:creationId xmlns:p14="http://schemas.microsoft.com/office/powerpoint/2010/main" val="4170594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30</a:t>
            </a:fld>
            <a:endParaRPr lang="en-SG" dirty="0">
              <a:solidFill>
                <a:prstClr val="black"/>
              </a:solidFill>
            </a:endParaRPr>
          </a:p>
        </p:txBody>
      </p:sp>
    </p:spTree>
    <p:extLst>
      <p:ext uri="{BB962C8B-B14F-4D97-AF65-F5344CB8AC3E}">
        <p14:creationId xmlns:p14="http://schemas.microsoft.com/office/powerpoint/2010/main" val="3840028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31</a:t>
            </a:fld>
            <a:endParaRPr lang="en-SG" dirty="0">
              <a:solidFill>
                <a:prstClr val="black"/>
              </a:solidFill>
            </a:endParaRPr>
          </a:p>
        </p:txBody>
      </p:sp>
    </p:spTree>
    <p:extLst>
      <p:ext uri="{BB962C8B-B14F-4D97-AF65-F5344CB8AC3E}">
        <p14:creationId xmlns:p14="http://schemas.microsoft.com/office/powerpoint/2010/main" val="1928819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32</a:t>
            </a:fld>
            <a:endParaRPr lang="en-SG" dirty="0">
              <a:solidFill>
                <a:prstClr val="black"/>
              </a:solidFill>
            </a:endParaRPr>
          </a:p>
        </p:txBody>
      </p:sp>
    </p:spTree>
    <p:extLst>
      <p:ext uri="{BB962C8B-B14F-4D97-AF65-F5344CB8AC3E}">
        <p14:creationId xmlns:p14="http://schemas.microsoft.com/office/powerpoint/2010/main" val="2398105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33</a:t>
            </a:fld>
            <a:endParaRPr lang="en-SG" dirty="0">
              <a:solidFill>
                <a:prstClr val="black"/>
              </a:solidFill>
            </a:endParaRPr>
          </a:p>
        </p:txBody>
      </p:sp>
    </p:spTree>
    <p:extLst>
      <p:ext uri="{BB962C8B-B14F-4D97-AF65-F5344CB8AC3E}">
        <p14:creationId xmlns:p14="http://schemas.microsoft.com/office/powerpoint/2010/main" val="15413470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34</a:t>
            </a:fld>
            <a:endParaRPr lang="en-SG">
              <a:solidFill>
                <a:prstClr val="black"/>
              </a:solidFill>
            </a:endParaRPr>
          </a:p>
        </p:txBody>
      </p:sp>
    </p:spTree>
    <p:extLst>
      <p:ext uri="{BB962C8B-B14F-4D97-AF65-F5344CB8AC3E}">
        <p14:creationId xmlns:p14="http://schemas.microsoft.com/office/powerpoint/2010/main" val="206244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35</a:t>
            </a:fld>
            <a:endParaRPr lang="en-SG" dirty="0">
              <a:solidFill>
                <a:prstClr val="black"/>
              </a:solidFill>
            </a:endParaRPr>
          </a:p>
        </p:txBody>
      </p:sp>
    </p:spTree>
    <p:extLst>
      <p:ext uri="{BB962C8B-B14F-4D97-AF65-F5344CB8AC3E}">
        <p14:creationId xmlns:p14="http://schemas.microsoft.com/office/powerpoint/2010/main" val="10660790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36</a:t>
            </a:fld>
            <a:endParaRPr lang="en-SG" dirty="0">
              <a:solidFill>
                <a:prstClr val="black"/>
              </a:solidFill>
            </a:endParaRPr>
          </a:p>
        </p:txBody>
      </p:sp>
    </p:spTree>
    <p:extLst>
      <p:ext uri="{BB962C8B-B14F-4D97-AF65-F5344CB8AC3E}">
        <p14:creationId xmlns:p14="http://schemas.microsoft.com/office/powerpoint/2010/main" val="9859380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D62CA1B-B560-4395-8F54-16A0F2787C19}" type="slidenum">
              <a:rPr lang="en-SG" smtClean="0">
                <a:solidFill>
                  <a:prstClr val="black"/>
                </a:solidFill>
              </a:rPr>
              <a:pPr/>
              <a:t>37</a:t>
            </a:fld>
            <a:endParaRPr lang="en-SG" dirty="0">
              <a:solidFill>
                <a:prstClr val="black"/>
              </a:solidFill>
            </a:endParaRPr>
          </a:p>
        </p:txBody>
      </p:sp>
    </p:spTree>
    <p:extLst>
      <p:ext uri="{BB962C8B-B14F-4D97-AF65-F5344CB8AC3E}">
        <p14:creationId xmlns:p14="http://schemas.microsoft.com/office/powerpoint/2010/main" val="61158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2D62CA1B-B560-4395-8F54-16A0F2787C19}" type="slidenum">
              <a:rPr lang="en-SG" smtClean="0">
                <a:solidFill>
                  <a:prstClr val="black"/>
                </a:solidFill>
              </a:rPr>
              <a:pPr/>
              <a:t>38</a:t>
            </a:fld>
            <a:endParaRPr lang="en-SG">
              <a:solidFill>
                <a:prstClr val="black"/>
              </a:solidFill>
            </a:endParaRPr>
          </a:p>
        </p:txBody>
      </p:sp>
    </p:spTree>
    <p:extLst>
      <p:ext uri="{BB962C8B-B14F-4D97-AF65-F5344CB8AC3E}">
        <p14:creationId xmlns:p14="http://schemas.microsoft.com/office/powerpoint/2010/main" val="526926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2D62CA1B-B560-4395-8F54-16A0F2787C19}" type="slidenum">
              <a:rPr lang="en-SG" smtClean="0"/>
              <a:t>40</a:t>
            </a:fld>
            <a:endParaRPr lang="en-SG"/>
          </a:p>
        </p:txBody>
      </p:sp>
    </p:spTree>
    <p:extLst>
      <p:ext uri="{BB962C8B-B14F-4D97-AF65-F5344CB8AC3E}">
        <p14:creationId xmlns:p14="http://schemas.microsoft.com/office/powerpoint/2010/main" val="3436074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6"/>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5631" indent="0" algn="ctr">
              <a:buNone/>
              <a:defRPr>
                <a:solidFill>
                  <a:schemeClr val="tx1">
                    <a:tint val="75000"/>
                  </a:schemeClr>
                </a:solidFill>
              </a:defRPr>
            </a:lvl2pPr>
            <a:lvl3pPr marL="911228" indent="0" algn="ctr">
              <a:buNone/>
              <a:defRPr>
                <a:solidFill>
                  <a:schemeClr val="tx1">
                    <a:tint val="75000"/>
                  </a:schemeClr>
                </a:solidFill>
              </a:defRPr>
            </a:lvl3pPr>
            <a:lvl4pPr marL="1366841" indent="0" algn="ctr">
              <a:buNone/>
              <a:defRPr>
                <a:solidFill>
                  <a:schemeClr val="tx1">
                    <a:tint val="75000"/>
                  </a:schemeClr>
                </a:solidFill>
              </a:defRPr>
            </a:lvl4pPr>
            <a:lvl5pPr marL="1822422" indent="0" algn="ctr">
              <a:buNone/>
              <a:defRPr>
                <a:solidFill>
                  <a:schemeClr val="tx1">
                    <a:tint val="75000"/>
                  </a:schemeClr>
                </a:solidFill>
              </a:defRPr>
            </a:lvl5pPr>
            <a:lvl6pPr marL="2278050" indent="0" algn="ctr">
              <a:buNone/>
              <a:defRPr>
                <a:solidFill>
                  <a:schemeClr val="tx1">
                    <a:tint val="75000"/>
                  </a:schemeClr>
                </a:solidFill>
              </a:defRPr>
            </a:lvl6pPr>
            <a:lvl7pPr marL="2733674" indent="0" algn="ctr">
              <a:buNone/>
              <a:defRPr>
                <a:solidFill>
                  <a:schemeClr val="tx1">
                    <a:tint val="75000"/>
                  </a:schemeClr>
                </a:solidFill>
              </a:defRPr>
            </a:lvl7pPr>
            <a:lvl8pPr marL="3189275" indent="0" algn="ctr">
              <a:buNone/>
              <a:defRPr>
                <a:solidFill>
                  <a:schemeClr val="tx1">
                    <a:tint val="75000"/>
                  </a:schemeClr>
                </a:solidFill>
              </a:defRPr>
            </a:lvl8pPr>
            <a:lvl9pPr marL="364486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9883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1310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4406901"/>
            <a:ext cx="7772400" cy="1362075"/>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316" y="2906721"/>
            <a:ext cx="7772400" cy="1500188"/>
          </a:xfrm>
        </p:spPr>
        <p:txBody>
          <a:bodyPr anchor="b"/>
          <a:lstStyle>
            <a:lvl1pPr marL="0" indent="0">
              <a:buNone/>
              <a:defRPr sz="2000">
                <a:solidFill>
                  <a:schemeClr val="tx1">
                    <a:tint val="75000"/>
                  </a:schemeClr>
                </a:solidFill>
              </a:defRPr>
            </a:lvl1pPr>
            <a:lvl2pPr marL="455631" indent="0">
              <a:buNone/>
              <a:defRPr sz="1800">
                <a:solidFill>
                  <a:schemeClr val="tx1">
                    <a:tint val="75000"/>
                  </a:schemeClr>
                </a:solidFill>
              </a:defRPr>
            </a:lvl2pPr>
            <a:lvl3pPr marL="911228" indent="0">
              <a:buNone/>
              <a:defRPr sz="1800">
                <a:solidFill>
                  <a:schemeClr val="tx1">
                    <a:tint val="75000"/>
                  </a:schemeClr>
                </a:solidFill>
              </a:defRPr>
            </a:lvl3pPr>
            <a:lvl4pPr marL="1366841" indent="0">
              <a:buNone/>
              <a:defRPr sz="1400">
                <a:solidFill>
                  <a:schemeClr val="tx1">
                    <a:tint val="75000"/>
                  </a:schemeClr>
                </a:solidFill>
              </a:defRPr>
            </a:lvl4pPr>
            <a:lvl5pPr marL="1822422" indent="0">
              <a:buNone/>
              <a:defRPr sz="1400">
                <a:solidFill>
                  <a:schemeClr val="tx1">
                    <a:tint val="75000"/>
                  </a:schemeClr>
                </a:solidFill>
              </a:defRPr>
            </a:lvl5pPr>
            <a:lvl6pPr marL="2278050" indent="0">
              <a:buNone/>
              <a:defRPr sz="1400">
                <a:solidFill>
                  <a:schemeClr val="tx1">
                    <a:tint val="75000"/>
                  </a:schemeClr>
                </a:solidFill>
              </a:defRPr>
            </a:lvl6pPr>
            <a:lvl7pPr marL="2733674" indent="0">
              <a:buNone/>
              <a:defRPr sz="1400">
                <a:solidFill>
                  <a:schemeClr val="tx1">
                    <a:tint val="75000"/>
                  </a:schemeClr>
                </a:solidFill>
              </a:defRPr>
            </a:lvl7pPr>
            <a:lvl8pPr marL="3189275" indent="0">
              <a:buNone/>
              <a:defRPr sz="1400">
                <a:solidFill>
                  <a:schemeClr val="tx1">
                    <a:tint val="75000"/>
                  </a:schemeClr>
                </a:solidFill>
              </a:defRPr>
            </a:lvl8pPr>
            <a:lvl9pPr marL="364486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5690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401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22" y="1535114"/>
            <a:ext cx="4040190" cy="639762"/>
          </a:xfrm>
        </p:spPr>
        <p:txBody>
          <a:bodyPr anchor="b"/>
          <a:lstStyle>
            <a:lvl1pPr marL="0" indent="0">
              <a:buNone/>
              <a:defRPr sz="2300" b="1"/>
            </a:lvl1pPr>
            <a:lvl2pPr marL="455631" indent="0">
              <a:buNone/>
              <a:defRPr sz="2000" b="1"/>
            </a:lvl2pPr>
            <a:lvl3pPr marL="911228" indent="0">
              <a:buNone/>
              <a:defRPr sz="1800" b="1"/>
            </a:lvl3pPr>
            <a:lvl4pPr marL="1366841" indent="0">
              <a:buNone/>
              <a:defRPr sz="1800" b="1"/>
            </a:lvl4pPr>
            <a:lvl5pPr marL="1822422" indent="0">
              <a:buNone/>
              <a:defRPr sz="1800" b="1"/>
            </a:lvl5pPr>
            <a:lvl6pPr marL="2278050" indent="0">
              <a:buNone/>
              <a:defRPr sz="1800" b="1"/>
            </a:lvl6pPr>
            <a:lvl7pPr marL="2733674" indent="0">
              <a:buNone/>
              <a:defRPr sz="1800" b="1"/>
            </a:lvl7pPr>
            <a:lvl8pPr marL="3189275" indent="0">
              <a:buNone/>
              <a:defRPr sz="1800" b="1"/>
            </a:lvl8pPr>
            <a:lvl9pPr marL="3644868" indent="0">
              <a:buNone/>
              <a:defRPr sz="1800" b="1"/>
            </a:lvl9pPr>
          </a:lstStyle>
          <a:p>
            <a:pPr lvl="0"/>
            <a:r>
              <a:rPr lang="en-US"/>
              <a:t>Click to edit Master text styles</a:t>
            </a:r>
          </a:p>
        </p:txBody>
      </p:sp>
      <p:sp>
        <p:nvSpPr>
          <p:cNvPr id="4" name="Content Placeholder 3"/>
          <p:cNvSpPr>
            <a:spLocks noGrp="1"/>
          </p:cNvSpPr>
          <p:nvPr>
            <p:ph sz="half" idx="2"/>
          </p:nvPr>
        </p:nvSpPr>
        <p:spPr>
          <a:xfrm>
            <a:off x="457222" y="2174876"/>
            <a:ext cx="4040190" cy="3951288"/>
          </a:xfrm>
        </p:spPr>
        <p:txBody>
          <a:bodyPr/>
          <a:lstStyle>
            <a:lvl1pPr>
              <a:defRPr sz="23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0" y="1535114"/>
            <a:ext cx="4041776" cy="639762"/>
          </a:xfrm>
        </p:spPr>
        <p:txBody>
          <a:bodyPr anchor="b"/>
          <a:lstStyle>
            <a:lvl1pPr marL="0" indent="0">
              <a:buNone/>
              <a:defRPr sz="2300" b="1"/>
            </a:lvl1pPr>
            <a:lvl2pPr marL="455631" indent="0">
              <a:buNone/>
              <a:defRPr sz="2000" b="1"/>
            </a:lvl2pPr>
            <a:lvl3pPr marL="911228" indent="0">
              <a:buNone/>
              <a:defRPr sz="1800" b="1"/>
            </a:lvl3pPr>
            <a:lvl4pPr marL="1366841" indent="0">
              <a:buNone/>
              <a:defRPr sz="1800" b="1"/>
            </a:lvl4pPr>
            <a:lvl5pPr marL="1822422" indent="0">
              <a:buNone/>
              <a:defRPr sz="1800" b="1"/>
            </a:lvl5pPr>
            <a:lvl6pPr marL="2278050" indent="0">
              <a:buNone/>
              <a:defRPr sz="1800" b="1"/>
            </a:lvl6pPr>
            <a:lvl7pPr marL="2733674" indent="0">
              <a:buNone/>
              <a:defRPr sz="1800" b="1"/>
            </a:lvl7pPr>
            <a:lvl8pPr marL="3189275" indent="0">
              <a:buNone/>
              <a:defRPr sz="1800" b="1"/>
            </a:lvl8pPr>
            <a:lvl9pPr marL="3644868" indent="0">
              <a:buNone/>
              <a:defRPr sz="1800" b="1"/>
            </a:lvl9pPr>
          </a:lstStyle>
          <a:p>
            <a:pPr lvl="0"/>
            <a:r>
              <a:rPr lang="en-US"/>
              <a:t>Click to edit Master text styles</a:t>
            </a:r>
          </a:p>
        </p:txBody>
      </p:sp>
      <p:sp>
        <p:nvSpPr>
          <p:cNvPr id="6" name="Content Placeholder 5"/>
          <p:cNvSpPr>
            <a:spLocks noGrp="1"/>
          </p:cNvSpPr>
          <p:nvPr>
            <p:ph sz="quarter" idx="4"/>
          </p:nvPr>
        </p:nvSpPr>
        <p:spPr>
          <a:xfrm>
            <a:off x="4645040" y="2174876"/>
            <a:ext cx="4041776" cy="3951288"/>
          </a:xfrm>
        </p:spPr>
        <p:txBody>
          <a:bodyPr/>
          <a:lstStyle>
            <a:lvl1pPr>
              <a:defRPr sz="23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942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9967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829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41" y="273050"/>
            <a:ext cx="300831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92" y="273118"/>
            <a:ext cx="5111750" cy="5853113"/>
          </a:xfrm>
        </p:spPr>
        <p:txBody>
          <a:bodyPr/>
          <a:lstStyle>
            <a:lvl1pPr>
              <a:defRPr sz="3200"/>
            </a:lvl1pPr>
            <a:lvl2pPr>
              <a:defRPr sz="29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41" y="1435168"/>
            <a:ext cx="3008316" cy="4691063"/>
          </a:xfrm>
        </p:spPr>
        <p:txBody>
          <a:bodyPr/>
          <a:lstStyle>
            <a:lvl1pPr marL="0" indent="0">
              <a:buNone/>
              <a:defRPr sz="1400"/>
            </a:lvl1pPr>
            <a:lvl2pPr marL="455631" indent="0">
              <a:buNone/>
              <a:defRPr sz="1200"/>
            </a:lvl2pPr>
            <a:lvl3pPr marL="911228" indent="0">
              <a:buNone/>
              <a:defRPr sz="1100"/>
            </a:lvl3pPr>
            <a:lvl4pPr marL="1366841" indent="0">
              <a:buNone/>
              <a:defRPr sz="900"/>
            </a:lvl4pPr>
            <a:lvl5pPr marL="1822422" indent="0">
              <a:buNone/>
              <a:defRPr sz="900"/>
            </a:lvl5pPr>
            <a:lvl6pPr marL="2278050" indent="0">
              <a:buNone/>
              <a:defRPr sz="900"/>
            </a:lvl6pPr>
            <a:lvl7pPr marL="2733674" indent="0">
              <a:buNone/>
              <a:defRPr sz="900"/>
            </a:lvl7pPr>
            <a:lvl8pPr marL="3189275" indent="0">
              <a:buNone/>
              <a:defRPr sz="900"/>
            </a:lvl8pPr>
            <a:lvl9pPr marL="364486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9176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67"/>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90" y="612776"/>
            <a:ext cx="5486400" cy="4114800"/>
          </a:xfrm>
        </p:spPr>
        <p:txBody>
          <a:bodyPr/>
          <a:lstStyle>
            <a:lvl1pPr marL="0" indent="0">
              <a:buNone/>
              <a:defRPr sz="3200"/>
            </a:lvl1pPr>
            <a:lvl2pPr marL="455631" indent="0">
              <a:buNone/>
              <a:defRPr sz="2900"/>
            </a:lvl2pPr>
            <a:lvl3pPr marL="911228" indent="0">
              <a:buNone/>
              <a:defRPr sz="2300"/>
            </a:lvl3pPr>
            <a:lvl4pPr marL="1366841" indent="0">
              <a:buNone/>
              <a:defRPr sz="2000"/>
            </a:lvl4pPr>
            <a:lvl5pPr marL="1822422" indent="0">
              <a:buNone/>
              <a:defRPr sz="2000"/>
            </a:lvl5pPr>
            <a:lvl6pPr marL="2278050" indent="0">
              <a:buNone/>
              <a:defRPr sz="2000"/>
            </a:lvl6pPr>
            <a:lvl7pPr marL="2733674" indent="0">
              <a:buNone/>
              <a:defRPr sz="2000"/>
            </a:lvl7pPr>
            <a:lvl8pPr marL="3189275" indent="0">
              <a:buNone/>
              <a:defRPr sz="2000"/>
            </a:lvl8pPr>
            <a:lvl9pPr marL="3644868" indent="0">
              <a:buNone/>
              <a:defRPr sz="2000"/>
            </a:lvl9pPr>
          </a:lstStyle>
          <a:p>
            <a:endParaRPr lang="en-US"/>
          </a:p>
        </p:txBody>
      </p:sp>
      <p:sp>
        <p:nvSpPr>
          <p:cNvPr id="4" name="Text Placeholder 3"/>
          <p:cNvSpPr>
            <a:spLocks noGrp="1"/>
          </p:cNvSpPr>
          <p:nvPr>
            <p:ph type="body" sz="half" idx="2"/>
          </p:nvPr>
        </p:nvSpPr>
        <p:spPr>
          <a:xfrm>
            <a:off x="1792290" y="5367378"/>
            <a:ext cx="5486400" cy="804863"/>
          </a:xfrm>
        </p:spPr>
        <p:txBody>
          <a:bodyPr/>
          <a:lstStyle>
            <a:lvl1pPr marL="0" indent="0">
              <a:buNone/>
              <a:defRPr sz="1400"/>
            </a:lvl1pPr>
            <a:lvl2pPr marL="455631" indent="0">
              <a:buNone/>
              <a:defRPr sz="1200"/>
            </a:lvl2pPr>
            <a:lvl3pPr marL="911228" indent="0">
              <a:buNone/>
              <a:defRPr sz="1100"/>
            </a:lvl3pPr>
            <a:lvl4pPr marL="1366841" indent="0">
              <a:buNone/>
              <a:defRPr sz="900"/>
            </a:lvl4pPr>
            <a:lvl5pPr marL="1822422" indent="0">
              <a:buNone/>
              <a:defRPr sz="900"/>
            </a:lvl5pPr>
            <a:lvl6pPr marL="2278050" indent="0">
              <a:buNone/>
              <a:defRPr sz="900"/>
            </a:lvl6pPr>
            <a:lvl7pPr marL="2733674" indent="0">
              <a:buNone/>
              <a:defRPr sz="900"/>
            </a:lvl7pPr>
            <a:lvl8pPr marL="3189275" indent="0">
              <a:buNone/>
              <a:defRPr sz="900"/>
            </a:lvl8pPr>
            <a:lvl9pPr marL="364486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8343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9811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92"/>
            <a:ext cx="20574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92"/>
            <a:ext cx="60198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9173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6"/>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576" indent="0" algn="ctr">
              <a:buNone/>
              <a:defRPr>
                <a:solidFill>
                  <a:schemeClr val="tx1">
                    <a:tint val="75000"/>
                  </a:schemeClr>
                </a:solidFill>
              </a:defRPr>
            </a:lvl2pPr>
            <a:lvl3pPr marL="913133" indent="0" algn="ctr">
              <a:buNone/>
              <a:defRPr>
                <a:solidFill>
                  <a:schemeClr val="tx1">
                    <a:tint val="75000"/>
                  </a:schemeClr>
                </a:solidFill>
              </a:defRPr>
            </a:lvl3pPr>
            <a:lvl4pPr marL="1369706" indent="0" algn="ctr">
              <a:buNone/>
              <a:defRPr>
                <a:solidFill>
                  <a:schemeClr val="tx1">
                    <a:tint val="75000"/>
                  </a:schemeClr>
                </a:solidFill>
              </a:defRPr>
            </a:lvl4pPr>
            <a:lvl5pPr marL="1826265" indent="0" algn="ctr">
              <a:buNone/>
              <a:defRPr>
                <a:solidFill>
                  <a:schemeClr val="tx1">
                    <a:tint val="75000"/>
                  </a:schemeClr>
                </a:solidFill>
              </a:defRPr>
            </a:lvl5pPr>
            <a:lvl6pPr marL="2282838" indent="0" algn="ctr">
              <a:buNone/>
              <a:defRPr>
                <a:solidFill>
                  <a:schemeClr val="tx1">
                    <a:tint val="75000"/>
                  </a:schemeClr>
                </a:solidFill>
              </a:defRPr>
            </a:lvl6pPr>
            <a:lvl7pPr marL="2739404" indent="0" algn="ctr">
              <a:buNone/>
              <a:defRPr>
                <a:solidFill>
                  <a:schemeClr val="tx1">
                    <a:tint val="75000"/>
                  </a:schemeClr>
                </a:solidFill>
              </a:defRPr>
            </a:lvl7pPr>
            <a:lvl8pPr marL="3195971" indent="0" algn="ctr">
              <a:buNone/>
              <a:defRPr>
                <a:solidFill>
                  <a:schemeClr val="tx1">
                    <a:tint val="75000"/>
                  </a:schemeClr>
                </a:solidFill>
              </a:defRPr>
            </a:lvl8pPr>
            <a:lvl9pPr marL="365252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7900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7837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4406901"/>
            <a:ext cx="7772400" cy="1362075"/>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316" y="2906721"/>
            <a:ext cx="7772400" cy="1500188"/>
          </a:xfrm>
        </p:spPr>
        <p:txBody>
          <a:bodyPr anchor="b"/>
          <a:lstStyle>
            <a:lvl1pPr marL="0" indent="0">
              <a:buNone/>
              <a:defRPr sz="2000">
                <a:solidFill>
                  <a:schemeClr val="tx1">
                    <a:tint val="75000"/>
                  </a:schemeClr>
                </a:solidFill>
              </a:defRPr>
            </a:lvl1pPr>
            <a:lvl2pPr marL="456576" indent="0">
              <a:buNone/>
              <a:defRPr sz="1800">
                <a:solidFill>
                  <a:schemeClr val="tx1">
                    <a:tint val="75000"/>
                  </a:schemeClr>
                </a:solidFill>
              </a:defRPr>
            </a:lvl2pPr>
            <a:lvl3pPr marL="913133" indent="0">
              <a:buNone/>
              <a:defRPr sz="1800">
                <a:solidFill>
                  <a:schemeClr val="tx1">
                    <a:tint val="75000"/>
                  </a:schemeClr>
                </a:solidFill>
              </a:defRPr>
            </a:lvl3pPr>
            <a:lvl4pPr marL="1369706" indent="0">
              <a:buNone/>
              <a:defRPr sz="1400">
                <a:solidFill>
                  <a:schemeClr val="tx1">
                    <a:tint val="75000"/>
                  </a:schemeClr>
                </a:solidFill>
              </a:defRPr>
            </a:lvl4pPr>
            <a:lvl5pPr marL="1826265" indent="0">
              <a:buNone/>
              <a:defRPr sz="1400">
                <a:solidFill>
                  <a:schemeClr val="tx1">
                    <a:tint val="75000"/>
                  </a:schemeClr>
                </a:solidFill>
              </a:defRPr>
            </a:lvl5pPr>
            <a:lvl6pPr marL="2282838" indent="0">
              <a:buNone/>
              <a:defRPr sz="1400">
                <a:solidFill>
                  <a:schemeClr val="tx1">
                    <a:tint val="75000"/>
                  </a:schemeClr>
                </a:solidFill>
              </a:defRPr>
            </a:lvl6pPr>
            <a:lvl7pPr marL="2739404" indent="0">
              <a:buNone/>
              <a:defRPr sz="1400">
                <a:solidFill>
                  <a:schemeClr val="tx1">
                    <a:tint val="75000"/>
                  </a:schemeClr>
                </a:solidFill>
              </a:defRPr>
            </a:lvl7pPr>
            <a:lvl8pPr marL="3195971" indent="0">
              <a:buNone/>
              <a:defRPr sz="1400">
                <a:solidFill>
                  <a:schemeClr val="tx1">
                    <a:tint val="75000"/>
                  </a:schemeClr>
                </a:solidFill>
              </a:defRPr>
            </a:lvl8pPr>
            <a:lvl9pPr marL="365252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8857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4682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22" y="1535114"/>
            <a:ext cx="4040190" cy="639762"/>
          </a:xfrm>
        </p:spPr>
        <p:txBody>
          <a:bodyPr anchor="b"/>
          <a:lstStyle>
            <a:lvl1pPr marL="0" indent="0">
              <a:buNone/>
              <a:defRPr sz="2300" b="1"/>
            </a:lvl1pPr>
            <a:lvl2pPr marL="456576" indent="0">
              <a:buNone/>
              <a:defRPr sz="2000" b="1"/>
            </a:lvl2pPr>
            <a:lvl3pPr marL="913133" indent="0">
              <a:buNone/>
              <a:defRPr sz="1800" b="1"/>
            </a:lvl3pPr>
            <a:lvl4pPr marL="1369706" indent="0">
              <a:buNone/>
              <a:defRPr sz="1800" b="1"/>
            </a:lvl4pPr>
            <a:lvl5pPr marL="1826265" indent="0">
              <a:buNone/>
              <a:defRPr sz="1800" b="1"/>
            </a:lvl5pPr>
            <a:lvl6pPr marL="2282838" indent="0">
              <a:buNone/>
              <a:defRPr sz="1800" b="1"/>
            </a:lvl6pPr>
            <a:lvl7pPr marL="2739404" indent="0">
              <a:buNone/>
              <a:defRPr sz="1800" b="1"/>
            </a:lvl7pPr>
            <a:lvl8pPr marL="3195971" indent="0">
              <a:buNone/>
              <a:defRPr sz="1800" b="1"/>
            </a:lvl8pPr>
            <a:lvl9pPr marL="3652524" indent="0">
              <a:buNone/>
              <a:defRPr sz="1800" b="1"/>
            </a:lvl9pPr>
          </a:lstStyle>
          <a:p>
            <a:pPr lvl="0"/>
            <a:r>
              <a:rPr lang="en-US"/>
              <a:t>Click to edit Master text styles</a:t>
            </a:r>
          </a:p>
        </p:txBody>
      </p:sp>
      <p:sp>
        <p:nvSpPr>
          <p:cNvPr id="4" name="Content Placeholder 3"/>
          <p:cNvSpPr>
            <a:spLocks noGrp="1"/>
          </p:cNvSpPr>
          <p:nvPr>
            <p:ph sz="half" idx="2"/>
          </p:nvPr>
        </p:nvSpPr>
        <p:spPr>
          <a:xfrm>
            <a:off x="457222" y="2174876"/>
            <a:ext cx="4040190" cy="3951288"/>
          </a:xfrm>
        </p:spPr>
        <p:txBody>
          <a:bodyPr/>
          <a:lstStyle>
            <a:lvl1pPr>
              <a:defRPr sz="23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0" y="1535114"/>
            <a:ext cx="4041776" cy="639762"/>
          </a:xfrm>
        </p:spPr>
        <p:txBody>
          <a:bodyPr anchor="b"/>
          <a:lstStyle>
            <a:lvl1pPr marL="0" indent="0">
              <a:buNone/>
              <a:defRPr sz="2300" b="1"/>
            </a:lvl1pPr>
            <a:lvl2pPr marL="456576" indent="0">
              <a:buNone/>
              <a:defRPr sz="2000" b="1"/>
            </a:lvl2pPr>
            <a:lvl3pPr marL="913133" indent="0">
              <a:buNone/>
              <a:defRPr sz="1800" b="1"/>
            </a:lvl3pPr>
            <a:lvl4pPr marL="1369706" indent="0">
              <a:buNone/>
              <a:defRPr sz="1800" b="1"/>
            </a:lvl4pPr>
            <a:lvl5pPr marL="1826265" indent="0">
              <a:buNone/>
              <a:defRPr sz="1800" b="1"/>
            </a:lvl5pPr>
            <a:lvl6pPr marL="2282838" indent="0">
              <a:buNone/>
              <a:defRPr sz="1800" b="1"/>
            </a:lvl6pPr>
            <a:lvl7pPr marL="2739404" indent="0">
              <a:buNone/>
              <a:defRPr sz="1800" b="1"/>
            </a:lvl7pPr>
            <a:lvl8pPr marL="3195971" indent="0">
              <a:buNone/>
              <a:defRPr sz="1800" b="1"/>
            </a:lvl8pPr>
            <a:lvl9pPr marL="3652524" indent="0">
              <a:buNone/>
              <a:defRPr sz="1800" b="1"/>
            </a:lvl9pPr>
          </a:lstStyle>
          <a:p>
            <a:pPr lvl="0"/>
            <a:r>
              <a:rPr lang="en-US"/>
              <a:t>Click to edit Master text styles</a:t>
            </a:r>
          </a:p>
        </p:txBody>
      </p:sp>
      <p:sp>
        <p:nvSpPr>
          <p:cNvPr id="6" name="Content Placeholder 5"/>
          <p:cNvSpPr>
            <a:spLocks noGrp="1"/>
          </p:cNvSpPr>
          <p:nvPr>
            <p:ph sz="quarter" idx="4"/>
          </p:nvPr>
        </p:nvSpPr>
        <p:spPr>
          <a:xfrm>
            <a:off x="4645040" y="2174876"/>
            <a:ext cx="4041776" cy="3951288"/>
          </a:xfrm>
        </p:spPr>
        <p:txBody>
          <a:bodyPr/>
          <a:lstStyle>
            <a:lvl1pPr>
              <a:defRPr sz="23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7303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2092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4940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50"/>
            <a:ext cx="300831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92" y="273086"/>
            <a:ext cx="5111750" cy="5853113"/>
          </a:xfrm>
        </p:spPr>
        <p:txBody>
          <a:bodyPr/>
          <a:lstStyle>
            <a:lvl1pPr>
              <a:defRPr sz="3200"/>
            </a:lvl1pPr>
            <a:lvl2pPr>
              <a:defRPr sz="29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8" y="1435136"/>
            <a:ext cx="3008316" cy="4691063"/>
          </a:xfrm>
        </p:spPr>
        <p:txBody>
          <a:bodyPr/>
          <a:lstStyle>
            <a:lvl1pPr marL="0" indent="0">
              <a:buNone/>
              <a:defRPr sz="1400"/>
            </a:lvl1pPr>
            <a:lvl2pPr marL="456576" indent="0">
              <a:buNone/>
              <a:defRPr sz="1200"/>
            </a:lvl2pPr>
            <a:lvl3pPr marL="913133" indent="0">
              <a:buNone/>
              <a:defRPr sz="1100"/>
            </a:lvl3pPr>
            <a:lvl4pPr marL="1369706" indent="0">
              <a:buNone/>
              <a:defRPr sz="900"/>
            </a:lvl4pPr>
            <a:lvl5pPr marL="1826265" indent="0">
              <a:buNone/>
              <a:defRPr sz="900"/>
            </a:lvl5pPr>
            <a:lvl6pPr marL="2282838" indent="0">
              <a:buNone/>
              <a:defRPr sz="900"/>
            </a:lvl6pPr>
            <a:lvl7pPr marL="2739404" indent="0">
              <a:buNone/>
              <a:defRPr sz="900"/>
            </a:lvl7pPr>
            <a:lvl8pPr marL="3195971" indent="0">
              <a:buNone/>
              <a:defRPr sz="900"/>
            </a:lvl8pPr>
            <a:lvl9pPr marL="365252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5171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35"/>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90" y="612776"/>
            <a:ext cx="5486400" cy="4114800"/>
          </a:xfrm>
        </p:spPr>
        <p:txBody>
          <a:bodyPr/>
          <a:lstStyle>
            <a:lvl1pPr marL="0" indent="0">
              <a:buNone/>
              <a:defRPr sz="3200"/>
            </a:lvl1pPr>
            <a:lvl2pPr marL="456576" indent="0">
              <a:buNone/>
              <a:defRPr sz="2900"/>
            </a:lvl2pPr>
            <a:lvl3pPr marL="913133" indent="0">
              <a:buNone/>
              <a:defRPr sz="2300"/>
            </a:lvl3pPr>
            <a:lvl4pPr marL="1369706" indent="0">
              <a:buNone/>
              <a:defRPr sz="2000"/>
            </a:lvl4pPr>
            <a:lvl5pPr marL="1826265" indent="0">
              <a:buNone/>
              <a:defRPr sz="2000"/>
            </a:lvl5pPr>
            <a:lvl6pPr marL="2282838" indent="0">
              <a:buNone/>
              <a:defRPr sz="2000"/>
            </a:lvl6pPr>
            <a:lvl7pPr marL="2739404" indent="0">
              <a:buNone/>
              <a:defRPr sz="2000"/>
            </a:lvl7pPr>
            <a:lvl8pPr marL="3195971" indent="0">
              <a:buNone/>
              <a:defRPr sz="2000"/>
            </a:lvl8pPr>
            <a:lvl9pPr marL="3652524" indent="0">
              <a:buNone/>
              <a:defRPr sz="2000"/>
            </a:lvl9pPr>
          </a:lstStyle>
          <a:p>
            <a:endParaRPr lang="en-US"/>
          </a:p>
        </p:txBody>
      </p:sp>
      <p:sp>
        <p:nvSpPr>
          <p:cNvPr id="4" name="Text Placeholder 3"/>
          <p:cNvSpPr>
            <a:spLocks noGrp="1"/>
          </p:cNvSpPr>
          <p:nvPr>
            <p:ph type="body" sz="half" idx="2"/>
          </p:nvPr>
        </p:nvSpPr>
        <p:spPr>
          <a:xfrm>
            <a:off x="1792290" y="5367373"/>
            <a:ext cx="5486400" cy="804863"/>
          </a:xfrm>
        </p:spPr>
        <p:txBody>
          <a:bodyPr/>
          <a:lstStyle>
            <a:lvl1pPr marL="0" indent="0">
              <a:buNone/>
              <a:defRPr sz="1400"/>
            </a:lvl1pPr>
            <a:lvl2pPr marL="456576" indent="0">
              <a:buNone/>
              <a:defRPr sz="1200"/>
            </a:lvl2pPr>
            <a:lvl3pPr marL="913133" indent="0">
              <a:buNone/>
              <a:defRPr sz="1100"/>
            </a:lvl3pPr>
            <a:lvl4pPr marL="1369706" indent="0">
              <a:buNone/>
              <a:defRPr sz="900"/>
            </a:lvl4pPr>
            <a:lvl5pPr marL="1826265" indent="0">
              <a:buNone/>
              <a:defRPr sz="900"/>
            </a:lvl5pPr>
            <a:lvl6pPr marL="2282838" indent="0">
              <a:buNone/>
              <a:defRPr sz="900"/>
            </a:lvl6pPr>
            <a:lvl7pPr marL="2739404" indent="0">
              <a:buNone/>
              <a:defRPr sz="900"/>
            </a:lvl7pPr>
            <a:lvl8pPr marL="3195971" indent="0">
              <a:buNone/>
              <a:defRPr sz="900"/>
            </a:lvl8pPr>
            <a:lvl9pPr marL="365252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372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86508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3"/>
            <a:ext cx="20574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73"/>
            <a:ext cx="60198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69722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6"/>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5109" indent="0" algn="ctr">
              <a:buNone/>
              <a:defRPr>
                <a:solidFill>
                  <a:schemeClr val="tx1">
                    <a:tint val="75000"/>
                  </a:schemeClr>
                </a:solidFill>
              </a:defRPr>
            </a:lvl2pPr>
            <a:lvl3pPr marL="910187" indent="0" algn="ctr">
              <a:buNone/>
              <a:defRPr>
                <a:solidFill>
                  <a:schemeClr val="tx1">
                    <a:tint val="75000"/>
                  </a:schemeClr>
                </a:solidFill>
              </a:defRPr>
            </a:lvl3pPr>
            <a:lvl4pPr marL="1365264" indent="0" algn="ctr">
              <a:buNone/>
              <a:defRPr>
                <a:solidFill>
                  <a:schemeClr val="tx1">
                    <a:tint val="75000"/>
                  </a:schemeClr>
                </a:solidFill>
              </a:defRPr>
            </a:lvl4pPr>
            <a:lvl5pPr marL="1820324" indent="0" algn="ctr">
              <a:buNone/>
              <a:defRPr>
                <a:solidFill>
                  <a:schemeClr val="tx1">
                    <a:tint val="75000"/>
                  </a:schemeClr>
                </a:solidFill>
              </a:defRPr>
            </a:lvl5pPr>
            <a:lvl6pPr marL="2275419" indent="0" algn="ctr">
              <a:buNone/>
              <a:defRPr>
                <a:solidFill>
                  <a:schemeClr val="tx1">
                    <a:tint val="75000"/>
                  </a:schemeClr>
                </a:solidFill>
              </a:defRPr>
            </a:lvl6pPr>
            <a:lvl7pPr marL="2730521" indent="0" algn="ctr">
              <a:buNone/>
              <a:defRPr>
                <a:solidFill>
                  <a:schemeClr val="tx1">
                    <a:tint val="75000"/>
                  </a:schemeClr>
                </a:solidFill>
              </a:defRPr>
            </a:lvl7pPr>
            <a:lvl8pPr marL="3185600" indent="0" algn="ctr">
              <a:buNone/>
              <a:defRPr>
                <a:solidFill>
                  <a:schemeClr val="tx1">
                    <a:tint val="75000"/>
                  </a:schemeClr>
                </a:solidFill>
              </a:defRPr>
            </a:lvl8pPr>
            <a:lvl9pPr marL="364066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04994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915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4406901"/>
            <a:ext cx="7772400" cy="1362075"/>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316" y="2906721"/>
            <a:ext cx="7772400" cy="1500188"/>
          </a:xfrm>
        </p:spPr>
        <p:txBody>
          <a:bodyPr anchor="b"/>
          <a:lstStyle>
            <a:lvl1pPr marL="0" indent="0">
              <a:buNone/>
              <a:defRPr sz="2000">
                <a:solidFill>
                  <a:schemeClr val="tx1">
                    <a:tint val="75000"/>
                  </a:schemeClr>
                </a:solidFill>
              </a:defRPr>
            </a:lvl1pPr>
            <a:lvl2pPr marL="455109" indent="0">
              <a:buNone/>
              <a:defRPr sz="1800">
                <a:solidFill>
                  <a:schemeClr val="tx1">
                    <a:tint val="75000"/>
                  </a:schemeClr>
                </a:solidFill>
              </a:defRPr>
            </a:lvl2pPr>
            <a:lvl3pPr marL="910187" indent="0">
              <a:buNone/>
              <a:defRPr sz="1800">
                <a:solidFill>
                  <a:schemeClr val="tx1">
                    <a:tint val="75000"/>
                  </a:schemeClr>
                </a:solidFill>
              </a:defRPr>
            </a:lvl3pPr>
            <a:lvl4pPr marL="1365264" indent="0">
              <a:buNone/>
              <a:defRPr sz="1400">
                <a:solidFill>
                  <a:schemeClr val="tx1">
                    <a:tint val="75000"/>
                  </a:schemeClr>
                </a:solidFill>
              </a:defRPr>
            </a:lvl4pPr>
            <a:lvl5pPr marL="1820324" indent="0">
              <a:buNone/>
              <a:defRPr sz="1400">
                <a:solidFill>
                  <a:schemeClr val="tx1">
                    <a:tint val="75000"/>
                  </a:schemeClr>
                </a:solidFill>
              </a:defRPr>
            </a:lvl5pPr>
            <a:lvl6pPr marL="2275419" indent="0">
              <a:buNone/>
              <a:defRPr sz="1400">
                <a:solidFill>
                  <a:schemeClr val="tx1">
                    <a:tint val="75000"/>
                  </a:schemeClr>
                </a:solidFill>
              </a:defRPr>
            </a:lvl6pPr>
            <a:lvl7pPr marL="2730521" indent="0">
              <a:buNone/>
              <a:defRPr sz="1400">
                <a:solidFill>
                  <a:schemeClr val="tx1">
                    <a:tint val="75000"/>
                  </a:schemeClr>
                </a:solidFill>
              </a:defRPr>
            </a:lvl7pPr>
            <a:lvl8pPr marL="3185600" indent="0">
              <a:buNone/>
              <a:defRPr sz="1400">
                <a:solidFill>
                  <a:schemeClr val="tx1">
                    <a:tint val="75000"/>
                  </a:schemeClr>
                </a:solidFill>
              </a:defRPr>
            </a:lvl8pPr>
            <a:lvl9pPr marL="364066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7575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6689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38" y="1535114"/>
            <a:ext cx="4040190" cy="639762"/>
          </a:xfrm>
        </p:spPr>
        <p:txBody>
          <a:bodyPr anchor="b"/>
          <a:lstStyle>
            <a:lvl1pPr marL="0" indent="0">
              <a:buNone/>
              <a:defRPr sz="2300" b="1"/>
            </a:lvl1pPr>
            <a:lvl2pPr marL="455109" indent="0">
              <a:buNone/>
              <a:defRPr sz="2000" b="1"/>
            </a:lvl2pPr>
            <a:lvl3pPr marL="910187" indent="0">
              <a:buNone/>
              <a:defRPr sz="1800" b="1"/>
            </a:lvl3pPr>
            <a:lvl4pPr marL="1365264" indent="0">
              <a:buNone/>
              <a:defRPr sz="1800" b="1"/>
            </a:lvl4pPr>
            <a:lvl5pPr marL="1820324" indent="0">
              <a:buNone/>
              <a:defRPr sz="1800" b="1"/>
            </a:lvl5pPr>
            <a:lvl6pPr marL="2275419" indent="0">
              <a:buNone/>
              <a:defRPr sz="1800" b="1"/>
            </a:lvl6pPr>
            <a:lvl7pPr marL="2730521" indent="0">
              <a:buNone/>
              <a:defRPr sz="1800" b="1"/>
            </a:lvl7pPr>
            <a:lvl8pPr marL="3185600" indent="0">
              <a:buNone/>
              <a:defRPr sz="1800" b="1"/>
            </a:lvl8pPr>
            <a:lvl9pPr marL="3640664" indent="0">
              <a:buNone/>
              <a:defRPr sz="1800" b="1"/>
            </a:lvl9pPr>
          </a:lstStyle>
          <a:p>
            <a:pPr lvl="0"/>
            <a:r>
              <a:rPr lang="en-US"/>
              <a:t>Click to edit Master text styles</a:t>
            </a:r>
          </a:p>
        </p:txBody>
      </p:sp>
      <p:sp>
        <p:nvSpPr>
          <p:cNvPr id="4" name="Content Placeholder 3"/>
          <p:cNvSpPr>
            <a:spLocks noGrp="1"/>
          </p:cNvSpPr>
          <p:nvPr>
            <p:ph sz="half" idx="2"/>
          </p:nvPr>
        </p:nvSpPr>
        <p:spPr>
          <a:xfrm>
            <a:off x="457238" y="2174876"/>
            <a:ext cx="4040190" cy="3951288"/>
          </a:xfrm>
        </p:spPr>
        <p:txBody>
          <a:bodyPr/>
          <a:lstStyle>
            <a:lvl1pPr>
              <a:defRPr sz="23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0" y="1535114"/>
            <a:ext cx="4041776" cy="639762"/>
          </a:xfrm>
        </p:spPr>
        <p:txBody>
          <a:bodyPr anchor="b"/>
          <a:lstStyle>
            <a:lvl1pPr marL="0" indent="0">
              <a:buNone/>
              <a:defRPr sz="2300" b="1"/>
            </a:lvl1pPr>
            <a:lvl2pPr marL="455109" indent="0">
              <a:buNone/>
              <a:defRPr sz="2000" b="1"/>
            </a:lvl2pPr>
            <a:lvl3pPr marL="910187" indent="0">
              <a:buNone/>
              <a:defRPr sz="1800" b="1"/>
            </a:lvl3pPr>
            <a:lvl4pPr marL="1365264" indent="0">
              <a:buNone/>
              <a:defRPr sz="1800" b="1"/>
            </a:lvl4pPr>
            <a:lvl5pPr marL="1820324" indent="0">
              <a:buNone/>
              <a:defRPr sz="1800" b="1"/>
            </a:lvl5pPr>
            <a:lvl6pPr marL="2275419" indent="0">
              <a:buNone/>
              <a:defRPr sz="1800" b="1"/>
            </a:lvl6pPr>
            <a:lvl7pPr marL="2730521" indent="0">
              <a:buNone/>
              <a:defRPr sz="1800" b="1"/>
            </a:lvl7pPr>
            <a:lvl8pPr marL="3185600" indent="0">
              <a:buNone/>
              <a:defRPr sz="1800" b="1"/>
            </a:lvl8pPr>
            <a:lvl9pPr marL="3640664" indent="0">
              <a:buNone/>
              <a:defRPr sz="1800" b="1"/>
            </a:lvl9pPr>
          </a:lstStyle>
          <a:p>
            <a:pPr lvl="0"/>
            <a:r>
              <a:rPr lang="en-US"/>
              <a:t>Click to edit Master text styles</a:t>
            </a:r>
          </a:p>
        </p:txBody>
      </p:sp>
      <p:sp>
        <p:nvSpPr>
          <p:cNvPr id="6" name="Content Placeholder 5"/>
          <p:cNvSpPr>
            <a:spLocks noGrp="1"/>
          </p:cNvSpPr>
          <p:nvPr>
            <p:ph sz="quarter" idx="4"/>
          </p:nvPr>
        </p:nvSpPr>
        <p:spPr>
          <a:xfrm>
            <a:off x="4645040" y="2174876"/>
            <a:ext cx="4041776" cy="3951288"/>
          </a:xfrm>
        </p:spPr>
        <p:txBody>
          <a:bodyPr/>
          <a:lstStyle>
            <a:lvl1pPr>
              <a:defRPr sz="23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654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2738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1516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56" y="273050"/>
            <a:ext cx="300831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96" y="273145"/>
            <a:ext cx="5111750" cy="5853113"/>
          </a:xfrm>
        </p:spPr>
        <p:txBody>
          <a:bodyPr/>
          <a:lstStyle>
            <a:lvl1pPr>
              <a:defRPr sz="3200"/>
            </a:lvl1pPr>
            <a:lvl2pPr>
              <a:defRPr sz="29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56" y="1435194"/>
            <a:ext cx="3008316" cy="4691063"/>
          </a:xfrm>
        </p:spPr>
        <p:txBody>
          <a:bodyPr/>
          <a:lstStyle>
            <a:lvl1pPr marL="0" indent="0">
              <a:buNone/>
              <a:defRPr sz="1400"/>
            </a:lvl1pPr>
            <a:lvl2pPr marL="455109" indent="0">
              <a:buNone/>
              <a:defRPr sz="1200"/>
            </a:lvl2pPr>
            <a:lvl3pPr marL="910187" indent="0">
              <a:buNone/>
              <a:defRPr sz="1100"/>
            </a:lvl3pPr>
            <a:lvl4pPr marL="1365264" indent="0">
              <a:buNone/>
              <a:defRPr sz="900"/>
            </a:lvl4pPr>
            <a:lvl5pPr marL="1820324" indent="0">
              <a:buNone/>
              <a:defRPr sz="900"/>
            </a:lvl5pPr>
            <a:lvl6pPr marL="2275419" indent="0">
              <a:buNone/>
              <a:defRPr sz="900"/>
            </a:lvl6pPr>
            <a:lvl7pPr marL="2730521" indent="0">
              <a:buNone/>
              <a:defRPr sz="900"/>
            </a:lvl7pPr>
            <a:lvl8pPr marL="3185600" indent="0">
              <a:buNone/>
              <a:defRPr sz="900"/>
            </a:lvl8pPr>
            <a:lvl9pPr marL="364066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51435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94"/>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90" y="612776"/>
            <a:ext cx="5486400" cy="4114800"/>
          </a:xfrm>
        </p:spPr>
        <p:txBody>
          <a:bodyPr/>
          <a:lstStyle>
            <a:lvl1pPr marL="0" indent="0">
              <a:buNone/>
              <a:defRPr sz="3200"/>
            </a:lvl1pPr>
            <a:lvl2pPr marL="455109" indent="0">
              <a:buNone/>
              <a:defRPr sz="2900"/>
            </a:lvl2pPr>
            <a:lvl3pPr marL="910187" indent="0">
              <a:buNone/>
              <a:defRPr sz="2300"/>
            </a:lvl3pPr>
            <a:lvl4pPr marL="1365264" indent="0">
              <a:buNone/>
              <a:defRPr sz="2000"/>
            </a:lvl4pPr>
            <a:lvl5pPr marL="1820324" indent="0">
              <a:buNone/>
              <a:defRPr sz="2000"/>
            </a:lvl5pPr>
            <a:lvl6pPr marL="2275419" indent="0">
              <a:buNone/>
              <a:defRPr sz="2000"/>
            </a:lvl6pPr>
            <a:lvl7pPr marL="2730521" indent="0">
              <a:buNone/>
              <a:defRPr sz="2000"/>
            </a:lvl7pPr>
            <a:lvl8pPr marL="3185600" indent="0">
              <a:buNone/>
              <a:defRPr sz="2000"/>
            </a:lvl8pPr>
            <a:lvl9pPr marL="3640664" indent="0">
              <a:buNone/>
              <a:defRPr sz="2000"/>
            </a:lvl9pPr>
          </a:lstStyle>
          <a:p>
            <a:endParaRPr lang="en-US"/>
          </a:p>
        </p:txBody>
      </p:sp>
      <p:sp>
        <p:nvSpPr>
          <p:cNvPr id="4" name="Text Placeholder 3"/>
          <p:cNvSpPr>
            <a:spLocks noGrp="1"/>
          </p:cNvSpPr>
          <p:nvPr>
            <p:ph type="body" sz="half" idx="2"/>
          </p:nvPr>
        </p:nvSpPr>
        <p:spPr>
          <a:xfrm>
            <a:off x="1792290" y="5367378"/>
            <a:ext cx="5486400" cy="804863"/>
          </a:xfrm>
        </p:spPr>
        <p:txBody>
          <a:bodyPr/>
          <a:lstStyle>
            <a:lvl1pPr marL="0" indent="0">
              <a:buNone/>
              <a:defRPr sz="1400"/>
            </a:lvl1pPr>
            <a:lvl2pPr marL="455109" indent="0">
              <a:buNone/>
              <a:defRPr sz="1200"/>
            </a:lvl2pPr>
            <a:lvl3pPr marL="910187" indent="0">
              <a:buNone/>
              <a:defRPr sz="1100"/>
            </a:lvl3pPr>
            <a:lvl4pPr marL="1365264" indent="0">
              <a:buNone/>
              <a:defRPr sz="900"/>
            </a:lvl4pPr>
            <a:lvl5pPr marL="1820324" indent="0">
              <a:buNone/>
              <a:defRPr sz="900"/>
            </a:lvl5pPr>
            <a:lvl6pPr marL="2275419" indent="0">
              <a:buNone/>
              <a:defRPr sz="900"/>
            </a:lvl6pPr>
            <a:lvl7pPr marL="2730521" indent="0">
              <a:buNone/>
              <a:defRPr sz="900"/>
            </a:lvl7pPr>
            <a:lvl8pPr marL="3185600" indent="0">
              <a:buNone/>
              <a:defRPr sz="900"/>
            </a:lvl8pPr>
            <a:lvl9pPr marL="3640664"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59561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88760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92"/>
            <a:ext cx="20574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92"/>
            <a:ext cx="60198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63001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0E7B3AE-B26B-4081-A88B-5A8A4C11E8F0}" type="datetimeFigureOut">
              <a:rPr lang="en-SG" smtClean="0">
                <a:solidFill>
                  <a:prstClr val="black">
                    <a:tint val="75000"/>
                  </a:prstClr>
                </a:solidFill>
              </a:rPr>
              <a:pPr/>
              <a:t>11/8/2021</a:t>
            </a:fld>
            <a:endParaRPr lang="en-SG">
              <a:solidFill>
                <a:prstClr val="black">
                  <a:tint val="75000"/>
                </a:prstClr>
              </a:solidFill>
            </a:endParaRPr>
          </a:p>
        </p:txBody>
      </p:sp>
      <p:sp>
        <p:nvSpPr>
          <p:cNvPr id="4" name="Footer Placeholder 3"/>
          <p:cNvSpPr>
            <a:spLocks noGrp="1"/>
          </p:cNvSpPr>
          <p:nvPr>
            <p:ph type="ftr" sz="quarter" idx="11"/>
          </p:nvPr>
        </p:nvSpPr>
        <p:spPr/>
        <p:txBody>
          <a:bodyPr/>
          <a:lstStyle/>
          <a:p>
            <a:endParaRPr lang="en-SG" dirty="0">
              <a:solidFill>
                <a:prstClr val="black">
                  <a:tint val="75000"/>
                </a:prstClr>
              </a:solidFill>
            </a:endParaRPr>
          </a:p>
        </p:txBody>
      </p:sp>
      <p:sp>
        <p:nvSpPr>
          <p:cNvPr id="5" name="Slide Number Placeholder 4"/>
          <p:cNvSpPr>
            <a:spLocks noGrp="1"/>
          </p:cNvSpPr>
          <p:nvPr>
            <p:ph type="sldNum" sz="quarter" idx="12"/>
          </p:nvPr>
        </p:nvSpPr>
        <p:spPr>
          <a:xfrm>
            <a:off x="13106400" y="9632884"/>
            <a:ext cx="4267200" cy="547688"/>
          </a:xfrm>
          <a:prstGeom prst="rect">
            <a:avLst/>
          </a:prstGeom>
        </p:spPr>
        <p:txBody>
          <a:bodyPr/>
          <a:lstStyle/>
          <a:p>
            <a:fld id="{7E04DF57-3559-2247-9876-E09FE4830FF8}" type="slidenum">
              <a:rPr lang="en-US" smtClean="0">
                <a:solidFill>
                  <a:prstClr val="black">
                    <a:tint val="75000"/>
                  </a:prstClr>
                </a:solidFill>
              </a:rPr>
              <a:pPr/>
              <a:t>‹#›</a:t>
            </a:fld>
            <a:endParaRPr lang="en-US" dirty="0">
              <a:solidFill>
                <a:prstClr val="black">
                  <a:tint val="75000"/>
                </a:prstClr>
              </a:solidFill>
            </a:endParaRPr>
          </a:p>
        </p:txBody>
      </p:sp>
      <p:sp>
        <p:nvSpPr>
          <p:cNvPr id="6" name="Slide Number Placeholder 5"/>
          <p:cNvSpPr txBox="1">
            <a:spLocks/>
          </p:cNvSpPr>
          <p:nvPr userDrawn="1"/>
        </p:nvSpPr>
        <p:spPr>
          <a:xfrm>
            <a:off x="0" y="9796622"/>
            <a:ext cx="731520" cy="384048"/>
          </a:xfrm>
          <a:prstGeom prst="rect">
            <a:avLst/>
          </a:prstGeom>
        </p:spPr>
        <p:txBody>
          <a:bodyPr lIns="182843" tIns="91437" rIns="182843" bIns="91437"/>
          <a:lstStyle>
            <a:defPPr>
              <a:defRPr lang="en-US"/>
            </a:defPPr>
            <a:lvl1pPr marL="0" algn="l" defTabSz="914400" rtl="0" eaLnBrk="1" latinLnBrk="0" hangingPunct="1">
              <a:defRPr sz="1100" kern="1200">
                <a:solidFill>
                  <a:schemeClr val="bg1">
                    <a:lumMod val="9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9E075C-88DA-4218-8424-EC2FC6139FE1}" type="slidenum">
              <a:rPr lang="en-SG" smtClean="0">
                <a:solidFill>
                  <a:prstClr val="white">
                    <a:lumMod val="95000"/>
                  </a:prstClr>
                </a:solidFill>
              </a:rPr>
              <a:pPr/>
              <a:t>‹#›</a:t>
            </a:fld>
            <a:endParaRPr lang="en-SG" dirty="0">
              <a:solidFill>
                <a:prstClr val="white">
                  <a:lumMod val="95000"/>
                </a:prstClr>
              </a:solidFill>
            </a:endParaRPr>
          </a:p>
        </p:txBody>
      </p:sp>
      <p:sp>
        <p:nvSpPr>
          <p:cNvPr id="2" name="Title 1"/>
          <p:cNvSpPr>
            <a:spLocks noGrp="1"/>
          </p:cNvSpPr>
          <p:nvPr>
            <p:ph type="title"/>
          </p:nvPr>
        </p:nvSpPr>
        <p:spPr>
          <a:xfrm>
            <a:off x="701740" y="152094"/>
            <a:ext cx="16844856" cy="1714500"/>
          </a:xfrm>
        </p:spPr>
        <p:txBody>
          <a:bodyPr/>
          <a:lstStyle>
            <a:lvl1pPr>
              <a:defRPr b="1" u="none">
                <a:solidFill>
                  <a:srgbClr val="00666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8" name="Rectangle 7"/>
          <p:cNvSpPr/>
          <p:nvPr userDrawn="1"/>
        </p:nvSpPr>
        <p:spPr>
          <a:xfrm>
            <a:off x="16005438" y="8374009"/>
            <a:ext cx="2021304" cy="13062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82843" tIns="91437" rIns="182843" bIns="91437" rtlCol="0" anchor="ctr"/>
          <a:lstStyle/>
          <a:p>
            <a:pPr algn="ctr" defTabSz="1371123"/>
            <a:endParaRPr lang="en-US" sz="2700">
              <a:solidFill>
                <a:prstClr val="white"/>
              </a:solidFill>
            </a:endParaRPr>
          </a:p>
        </p:txBody>
      </p:sp>
      <p:sp>
        <p:nvSpPr>
          <p:cNvPr id="9" name="Content Placeholder 9"/>
          <p:cNvSpPr>
            <a:spLocks noGrp="1"/>
          </p:cNvSpPr>
          <p:nvPr>
            <p:ph sz="quarter" idx="13"/>
          </p:nvPr>
        </p:nvSpPr>
        <p:spPr>
          <a:xfrm>
            <a:off x="731520" y="2155832"/>
            <a:ext cx="16827432" cy="7272380"/>
          </a:xfrm>
        </p:spPr>
        <p:txBody>
          <a:bodyPr/>
          <a:lstStyle>
            <a:lvl1pPr>
              <a:buClr>
                <a:srgbClr val="3E4563"/>
              </a:buClr>
              <a:defRPr sz="5500">
                <a:latin typeface="Arial" panose="020B0604020202020204" pitchFamily="34" charset="0"/>
                <a:cs typeface="Arial" panose="020B0604020202020204" pitchFamily="34" charset="0"/>
              </a:defRPr>
            </a:lvl1pPr>
            <a:lvl2pPr>
              <a:buClr>
                <a:srgbClr val="3E4563"/>
              </a:buClr>
              <a:defRPr sz="4800">
                <a:latin typeface="Arial" panose="020B0604020202020204" pitchFamily="34" charset="0"/>
                <a:cs typeface="Arial" panose="020B0604020202020204" pitchFamily="34" charset="0"/>
              </a:defRPr>
            </a:lvl2pPr>
            <a:lvl3pPr>
              <a:buClr>
                <a:srgbClr val="3E4563"/>
              </a:buClr>
              <a:defRPr sz="4100">
                <a:latin typeface="Arial" panose="020B0604020202020204" pitchFamily="34" charset="0"/>
                <a:cs typeface="Arial" panose="020B0604020202020204" pitchFamily="34" charset="0"/>
              </a:defRPr>
            </a:lvl3pPr>
            <a:lvl4pPr>
              <a:buClr>
                <a:srgbClr val="3E4563"/>
              </a:buClr>
              <a:defRPr sz="3600">
                <a:latin typeface="Arial" panose="020B0604020202020204" pitchFamily="34" charset="0"/>
                <a:cs typeface="Arial" panose="020B0604020202020204" pitchFamily="34" charset="0"/>
              </a:defRPr>
            </a:lvl4pPr>
            <a:lvl5pPr>
              <a:buClr>
                <a:srgbClr val="3E4563"/>
              </a:buClr>
              <a:defRPr sz="3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702448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6"/>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920" indent="0" algn="ctr">
              <a:buNone/>
              <a:defRPr>
                <a:solidFill>
                  <a:schemeClr val="tx1">
                    <a:tint val="75000"/>
                  </a:schemeClr>
                </a:solidFill>
              </a:defRPr>
            </a:lvl2pPr>
            <a:lvl3pPr marL="913830" indent="0" algn="ctr">
              <a:buNone/>
              <a:defRPr>
                <a:solidFill>
                  <a:schemeClr val="tx1">
                    <a:tint val="75000"/>
                  </a:schemeClr>
                </a:solidFill>
              </a:defRPr>
            </a:lvl3pPr>
            <a:lvl4pPr marL="1370748" indent="0" algn="ctr">
              <a:buNone/>
              <a:defRPr>
                <a:solidFill>
                  <a:schemeClr val="tx1">
                    <a:tint val="75000"/>
                  </a:schemeClr>
                </a:solidFill>
              </a:defRPr>
            </a:lvl4pPr>
            <a:lvl5pPr marL="1827659" indent="0" algn="ctr">
              <a:buNone/>
              <a:defRPr>
                <a:solidFill>
                  <a:schemeClr val="tx1">
                    <a:tint val="75000"/>
                  </a:schemeClr>
                </a:solidFill>
              </a:defRPr>
            </a:lvl5pPr>
            <a:lvl6pPr marL="2284578" indent="0" algn="ctr">
              <a:buNone/>
              <a:defRPr>
                <a:solidFill>
                  <a:schemeClr val="tx1">
                    <a:tint val="75000"/>
                  </a:schemeClr>
                </a:solidFill>
              </a:defRPr>
            </a:lvl6pPr>
            <a:lvl7pPr marL="2741491" indent="0" algn="ctr">
              <a:buNone/>
              <a:defRPr>
                <a:solidFill>
                  <a:schemeClr val="tx1">
                    <a:tint val="75000"/>
                  </a:schemeClr>
                </a:solidFill>
              </a:defRPr>
            </a:lvl7pPr>
            <a:lvl8pPr marL="3198407" indent="0" algn="ctr">
              <a:buNone/>
              <a:defRPr>
                <a:solidFill>
                  <a:schemeClr val="tx1">
                    <a:tint val="75000"/>
                  </a:schemeClr>
                </a:solidFill>
              </a:defRPr>
            </a:lvl8pPr>
            <a:lvl9pPr marL="365531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16703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7937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4406901"/>
            <a:ext cx="7772400" cy="1362075"/>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316" y="2906721"/>
            <a:ext cx="7772400" cy="1500188"/>
          </a:xfrm>
        </p:spPr>
        <p:txBody>
          <a:bodyPr anchor="b"/>
          <a:lstStyle>
            <a:lvl1pPr marL="0" indent="0">
              <a:buNone/>
              <a:defRPr sz="2000">
                <a:solidFill>
                  <a:schemeClr val="tx1">
                    <a:tint val="75000"/>
                  </a:schemeClr>
                </a:solidFill>
              </a:defRPr>
            </a:lvl1pPr>
            <a:lvl2pPr marL="456920" indent="0">
              <a:buNone/>
              <a:defRPr sz="1800">
                <a:solidFill>
                  <a:schemeClr val="tx1">
                    <a:tint val="75000"/>
                  </a:schemeClr>
                </a:solidFill>
              </a:defRPr>
            </a:lvl2pPr>
            <a:lvl3pPr marL="913830" indent="0">
              <a:buNone/>
              <a:defRPr sz="1800">
                <a:solidFill>
                  <a:schemeClr val="tx1">
                    <a:tint val="75000"/>
                  </a:schemeClr>
                </a:solidFill>
              </a:defRPr>
            </a:lvl3pPr>
            <a:lvl4pPr marL="1370748" indent="0">
              <a:buNone/>
              <a:defRPr sz="1400">
                <a:solidFill>
                  <a:schemeClr val="tx1">
                    <a:tint val="75000"/>
                  </a:schemeClr>
                </a:solidFill>
              </a:defRPr>
            </a:lvl4pPr>
            <a:lvl5pPr marL="1827659" indent="0">
              <a:buNone/>
              <a:defRPr sz="1400">
                <a:solidFill>
                  <a:schemeClr val="tx1">
                    <a:tint val="75000"/>
                  </a:schemeClr>
                </a:solidFill>
              </a:defRPr>
            </a:lvl5pPr>
            <a:lvl6pPr marL="2284578" indent="0">
              <a:buNone/>
              <a:defRPr sz="1400">
                <a:solidFill>
                  <a:schemeClr val="tx1">
                    <a:tint val="75000"/>
                  </a:schemeClr>
                </a:solidFill>
              </a:defRPr>
            </a:lvl6pPr>
            <a:lvl7pPr marL="2741491" indent="0">
              <a:buNone/>
              <a:defRPr sz="1400">
                <a:solidFill>
                  <a:schemeClr val="tx1">
                    <a:tint val="75000"/>
                  </a:schemeClr>
                </a:solidFill>
              </a:defRPr>
            </a:lvl7pPr>
            <a:lvl8pPr marL="3198407" indent="0">
              <a:buNone/>
              <a:defRPr sz="1400">
                <a:solidFill>
                  <a:schemeClr val="tx1">
                    <a:tint val="75000"/>
                  </a:schemeClr>
                </a:solidFill>
              </a:defRPr>
            </a:lvl8pPr>
            <a:lvl9pPr marL="3655317"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55289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4"/>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49084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7" y="1535114"/>
            <a:ext cx="4040190" cy="639762"/>
          </a:xfrm>
        </p:spPr>
        <p:txBody>
          <a:bodyPr anchor="b"/>
          <a:lstStyle>
            <a:lvl1pPr marL="0" indent="0">
              <a:buNone/>
              <a:defRPr sz="2300" b="1"/>
            </a:lvl1pPr>
            <a:lvl2pPr marL="456920" indent="0">
              <a:buNone/>
              <a:defRPr sz="2000" b="1"/>
            </a:lvl2pPr>
            <a:lvl3pPr marL="913830" indent="0">
              <a:buNone/>
              <a:defRPr sz="1800" b="1"/>
            </a:lvl3pPr>
            <a:lvl4pPr marL="1370748" indent="0">
              <a:buNone/>
              <a:defRPr sz="1800" b="1"/>
            </a:lvl4pPr>
            <a:lvl5pPr marL="1827659" indent="0">
              <a:buNone/>
              <a:defRPr sz="1800" b="1"/>
            </a:lvl5pPr>
            <a:lvl6pPr marL="2284578" indent="0">
              <a:buNone/>
              <a:defRPr sz="1800" b="1"/>
            </a:lvl6pPr>
            <a:lvl7pPr marL="2741491" indent="0">
              <a:buNone/>
              <a:defRPr sz="1800" b="1"/>
            </a:lvl7pPr>
            <a:lvl8pPr marL="3198407" indent="0">
              <a:buNone/>
              <a:defRPr sz="1800" b="1"/>
            </a:lvl8pPr>
            <a:lvl9pPr marL="3655317" indent="0">
              <a:buNone/>
              <a:defRPr sz="1800" b="1"/>
            </a:lvl9pPr>
          </a:lstStyle>
          <a:p>
            <a:pPr lvl="0"/>
            <a:r>
              <a:rPr lang="en-US"/>
              <a:t>Click to edit Master text styles</a:t>
            </a:r>
          </a:p>
        </p:txBody>
      </p:sp>
      <p:sp>
        <p:nvSpPr>
          <p:cNvPr id="4" name="Content Placeholder 3"/>
          <p:cNvSpPr>
            <a:spLocks noGrp="1"/>
          </p:cNvSpPr>
          <p:nvPr>
            <p:ph sz="half" idx="2"/>
          </p:nvPr>
        </p:nvSpPr>
        <p:spPr>
          <a:xfrm>
            <a:off x="457207" y="2174876"/>
            <a:ext cx="4040190" cy="3951288"/>
          </a:xfrm>
        </p:spPr>
        <p:txBody>
          <a:bodyPr/>
          <a:lstStyle>
            <a:lvl1pPr>
              <a:defRPr sz="23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4"/>
            <a:ext cx="4041776" cy="639762"/>
          </a:xfrm>
        </p:spPr>
        <p:txBody>
          <a:bodyPr anchor="b"/>
          <a:lstStyle>
            <a:lvl1pPr marL="0" indent="0">
              <a:buNone/>
              <a:defRPr sz="2300" b="1"/>
            </a:lvl1pPr>
            <a:lvl2pPr marL="456920" indent="0">
              <a:buNone/>
              <a:defRPr sz="2000" b="1"/>
            </a:lvl2pPr>
            <a:lvl3pPr marL="913830" indent="0">
              <a:buNone/>
              <a:defRPr sz="1800" b="1"/>
            </a:lvl3pPr>
            <a:lvl4pPr marL="1370748" indent="0">
              <a:buNone/>
              <a:defRPr sz="1800" b="1"/>
            </a:lvl4pPr>
            <a:lvl5pPr marL="1827659" indent="0">
              <a:buNone/>
              <a:defRPr sz="1800" b="1"/>
            </a:lvl5pPr>
            <a:lvl6pPr marL="2284578" indent="0">
              <a:buNone/>
              <a:defRPr sz="1800" b="1"/>
            </a:lvl6pPr>
            <a:lvl7pPr marL="2741491" indent="0">
              <a:buNone/>
              <a:defRPr sz="1800" b="1"/>
            </a:lvl7pPr>
            <a:lvl8pPr marL="3198407" indent="0">
              <a:buNone/>
              <a:defRPr sz="1800" b="1"/>
            </a:lvl8pPr>
            <a:lvl9pPr marL="3655317" indent="0">
              <a:buNone/>
              <a:defRPr sz="1800" b="1"/>
            </a:lvl9pPr>
          </a:lstStyle>
          <a:p>
            <a:pPr lvl="0"/>
            <a:r>
              <a:rPr lang="en-US"/>
              <a:t>Click to edit Master text styles</a:t>
            </a:r>
          </a:p>
        </p:txBody>
      </p:sp>
      <p:sp>
        <p:nvSpPr>
          <p:cNvPr id="6" name="Content Placeholder 5"/>
          <p:cNvSpPr>
            <a:spLocks noGrp="1"/>
          </p:cNvSpPr>
          <p:nvPr>
            <p:ph sz="quarter" idx="4"/>
          </p:nvPr>
        </p:nvSpPr>
        <p:spPr>
          <a:xfrm>
            <a:off x="4645030" y="2174876"/>
            <a:ext cx="4041776" cy="3951288"/>
          </a:xfrm>
        </p:spPr>
        <p:txBody>
          <a:bodyPr/>
          <a:lstStyle>
            <a:lvl1pPr>
              <a:defRPr sz="23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44247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16945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13808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50"/>
            <a:ext cx="300831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65" y="273064"/>
            <a:ext cx="5111750" cy="5853113"/>
          </a:xfrm>
        </p:spPr>
        <p:txBody>
          <a:bodyPr/>
          <a:lstStyle>
            <a:lvl1pPr>
              <a:defRPr sz="3200"/>
            </a:lvl1pPr>
            <a:lvl2pPr>
              <a:defRPr sz="29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8" y="1435113"/>
            <a:ext cx="3008316" cy="4691063"/>
          </a:xfrm>
        </p:spPr>
        <p:txBody>
          <a:bodyPr/>
          <a:lstStyle>
            <a:lvl1pPr marL="0" indent="0">
              <a:buNone/>
              <a:defRPr sz="1400"/>
            </a:lvl1pPr>
            <a:lvl2pPr marL="456920" indent="0">
              <a:buNone/>
              <a:defRPr sz="1200"/>
            </a:lvl2pPr>
            <a:lvl3pPr marL="913830" indent="0">
              <a:buNone/>
              <a:defRPr sz="1100"/>
            </a:lvl3pPr>
            <a:lvl4pPr marL="1370748" indent="0">
              <a:buNone/>
              <a:defRPr sz="900"/>
            </a:lvl4pPr>
            <a:lvl5pPr marL="1827659" indent="0">
              <a:buNone/>
              <a:defRPr sz="900"/>
            </a:lvl5pPr>
            <a:lvl6pPr marL="2284578" indent="0">
              <a:buNone/>
              <a:defRPr sz="900"/>
            </a:lvl6pPr>
            <a:lvl7pPr marL="2741491" indent="0">
              <a:buNone/>
              <a:defRPr sz="900"/>
            </a:lvl7pPr>
            <a:lvl8pPr marL="3198407" indent="0">
              <a:buNone/>
              <a:defRPr sz="900"/>
            </a:lvl8pPr>
            <a:lvl9pPr marL="365531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13536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13"/>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90" y="612776"/>
            <a:ext cx="5486400" cy="4114800"/>
          </a:xfrm>
        </p:spPr>
        <p:txBody>
          <a:bodyPr/>
          <a:lstStyle>
            <a:lvl1pPr marL="0" indent="0">
              <a:buNone/>
              <a:defRPr sz="3200"/>
            </a:lvl1pPr>
            <a:lvl2pPr marL="456920" indent="0">
              <a:buNone/>
              <a:defRPr sz="2900"/>
            </a:lvl2pPr>
            <a:lvl3pPr marL="913830" indent="0">
              <a:buNone/>
              <a:defRPr sz="2300"/>
            </a:lvl3pPr>
            <a:lvl4pPr marL="1370748" indent="0">
              <a:buNone/>
              <a:defRPr sz="2000"/>
            </a:lvl4pPr>
            <a:lvl5pPr marL="1827659" indent="0">
              <a:buNone/>
              <a:defRPr sz="2000"/>
            </a:lvl5pPr>
            <a:lvl6pPr marL="2284578" indent="0">
              <a:buNone/>
              <a:defRPr sz="2000"/>
            </a:lvl6pPr>
            <a:lvl7pPr marL="2741491" indent="0">
              <a:buNone/>
              <a:defRPr sz="2000"/>
            </a:lvl7pPr>
            <a:lvl8pPr marL="3198407" indent="0">
              <a:buNone/>
              <a:defRPr sz="2000"/>
            </a:lvl8pPr>
            <a:lvl9pPr marL="3655317" indent="0">
              <a:buNone/>
              <a:defRPr sz="2000"/>
            </a:lvl9pPr>
          </a:lstStyle>
          <a:p>
            <a:endParaRPr lang="en-US"/>
          </a:p>
        </p:txBody>
      </p:sp>
      <p:sp>
        <p:nvSpPr>
          <p:cNvPr id="4" name="Text Placeholder 3"/>
          <p:cNvSpPr>
            <a:spLocks noGrp="1"/>
          </p:cNvSpPr>
          <p:nvPr>
            <p:ph type="body" sz="half" idx="2"/>
          </p:nvPr>
        </p:nvSpPr>
        <p:spPr>
          <a:xfrm>
            <a:off x="1792290" y="5367350"/>
            <a:ext cx="5486400" cy="804863"/>
          </a:xfrm>
        </p:spPr>
        <p:txBody>
          <a:bodyPr/>
          <a:lstStyle>
            <a:lvl1pPr marL="0" indent="0">
              <a:buNone/>
              <a:defRPr sz="1400"/>
            </a:lvl1pPr>
            <a:lvl2pPr marL="456920" indent="0">
              <a:buNone/>
              <a:defRPr sz="1200"/>
            </a:lvl2pPr>
            <a:lvl3pPr marL="913830" indent="0">
              <a:buNone/>
              <a:defRPr sz="1100"/>
            </a:lvl3pPr>
            <a:lvl4pPr marL="1370748" indent="0">
              <a:buNone/>
              <a:defRPr sz="900"/>
            </a:lvl4pPr>
            <a:lvl5pPr marL="1827659" indent="0">
              <a:buNone/>
              <a:defRPr sz="900"/>
            </a:lvl5pPr>
            <a:lvl6pPr marL="2284578" indent="0">
              <a:buNone/>
              <a:defRPr sz="900"/>
            </a:lvl6pPr>
            <a:lvl7pPr marL="2741491" indent="0">
              <a:buNone/>
              <a:defRPr sz="900"/>
            </a:lvl7pPr>
            <a:lvl8pPr marL="3198407" indent="0">
              <a:buNone/>
              <a:defRPr sz="900"/>
            </a:lvl8pPr>
            <a:lvl9pPr marL="3655317"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2219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09499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1"/>
            <a:ext cx="20574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1"/>
            <a:ext cx="60198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48569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0E7B3AE-B26B-4081-A88B-5A8A4C11E8F0}" type="datetimeFigureOut">
              <a:rPr lang="en-SG" smtClean="0">
                <a:solidFill>
                  <a:prstClr val="black">
                    <a:tint val="75000"/>
                  </a:prstClr>
                </a:solidFill>
              </a:rPr>
              <a:pPr/>
              <a:t>11/8/2021</a:t>
            </a:fld>
            <a:endParaRPr lang="en-SG">
              <a:solidFill>
                <a:prstClr val="black">
                  <a:tint val="75000"/>
                </a:prstClr>
              </a:solidFill>
            </a:endParaRPr>
          </a:p>
        </p:txBody>
      </p:sp>
      <p:sp>
        <p:nvSpPr>
          <p:cNvPr id="4" name="Footer Placeholder 3"/>
          <p:cNvSpPr>
            <a:spLocks noGrp="1"/>
          </p:cNvSpPr>
          <p:nvPr>
            <p:ph type="ftr" sz="quarter" idx="11"/>
          </p:nvPr>
        </p:nvSpPr>
        <p:spPr/>
        <p:txBody>
          <a:bodyPr/>
          <a:lstStyle/>
          <a:p>
            <a:endParaRPr lang="en-SG">
              <a:solidFill>
                <a:prstClr val="black">
                  <a:tint val="75000"/>
                </a:prstClr>
              </a:solidFill>
            </a:endParaRPr>
          </a:p>
        </p:txBody>
      </p:sp>
      <p:sp>
        <p:nvSpPr>
          <p:cNvPr id="5" name="Slide Number Placeholder 4"/>
          <p:cNvSpPr>
            <a:spLocks noGrp="1"/>
          </p:cNvSpPr>
          <p:nvPr>
            <p:ph type="sldNum" sz="quarter" idx="12"/>
          </p:nvPr>
        </p:nvSpPr>
        <p:spPr>
          <a:xfrm>
            <a:off x="13106400" y="9632894"/>
            <a:ext cx="4267200" cy="547688"/>
          </a:xfrm>
          <a:prstGeom prst="rect">
            <a:avLst/>
          </a:prstGeom>
        </p:spPr>
        <p:txBody>
          <a:bodyPr/>
          <a:lstStyle/>
          <a:p>
            <a:fld id="{7E04DF57-3559-2247-9876-E09FE4830FF8}" type="slidenum">
              <a:rPr lang="en-US" smtClean="0">
                <a:solidFill>
                  <a:prstClr val="black">
                    <a:tint val="75000"/>
                  </a:prstClr>
                </a:solidFill>
              </a:rPr>
              <a:pPr/>
              <a:t>‹#›</a:t>
            </a:fld>
            <a:endParaRPr lang="en-US">
              <a:solidFill>
                <a:prstClr val="black">
                  <a:tint val="75000"/>
                </a:prstClr>
              </a:solidFill>
            </a:endParaRPr>
          </a:p>
        </p:txBody>
      </p:sp>
      <p:sp>
        <p:nvSpPr>
          <p:cNvPr id="6" name="Slide Number Placeholder 5"/>
          <p:cNvSpPr txBox="1">
            <a:spLocks/>
          </p:cNvSpPr>
          <p:nvPr userDrawn="1"/>
        </p:nvSpPr>
        <p:spPr>
          <a:xfrm>
            <a:off x="0" y="9796622"/>
            <a:ext cx="731520" cy="384048"/>
          </a:xfrm>
          <a:prstGeom prst="rect">
            <a:avLst/>
          </a:prstGeom>
        </p:spPr>
        <p:txBody>
          <a:bodyPr lIns="182425" tIns="91212" rIns="182425" bIns="91212"/>
          <a:lstStyle>
            <a:defPPr>
              <a:defRPr lang="en-US"/>
            </a:defPPr>
            <a:lvl1pPr marL="0" algn="l" defTabSz="914400" rtl="0" eaLnBrk="1" latinLnBrk="0" hangingPunct="1">
              <a:defRPr sz="1100" kern="1200">
                <a:solidFill>
                  <a:schemeClr val="bg1">
                    <a:lumMod val="9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9E075C-88DA-4218-8424-EC2FC6139FE1}" type="slidenum">
              <a:rPr lang="en-SG" smtClean="0">
                <a:solidFill>
                  <a:prstClr val="white">
                    <a:lumMod val="95000"/>
                  </a:prstClr>
                </a:solidFill>
              </a:rPr>
              <a:pPr/>
              <a:t>‹#›</a:t>
            </a:fld>
            <a:endParaRPr lang="en-SG">
              <a:solidFill>
                <a:prstClr val="white">
                  <a:lumMod val="95000"/>
                </a:prstClr>
              </a:solidFill>
            </a:endParaRPr>
          </a:p>
        </p:txBody>
      </p:sp>
      <p:sp>
        <p:nvSpPr>
          <p:cNvPr id="2" name="Title 1"/>
          <p:cNvSpPr>
            <a:spLocks noGrp="1"/>
          </p:cNvSpPr>
          <p:nvPr>
            <p:ph type="title"/>
          </p:nvPr>
        </p:nvSpPr>
        <p:spPr>
          <a:xfrm>
            <a:off x="701778" y="152094"/>
            <a:ext cx="16844856" cy="1714500"/>
          </a:xfrm>
        </p:spPr>
        <p:txBody>
          <a:bodyPr/>
          <a:lstStyle>
            <a:lvl1pPr>
              <a:defRPr b="1" u="none">
                <a:solidFill>
                  <a:srgbClr val="006666"/>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Rectangle 7"/>
          <p:cNvSpPr/>
          <p:nvPr userDrawn="1"/>
        </p:nvSpPr>
        <p:spPr>
          <a:xfrm>
            <a:off x="16005438" y="8374019"/>
            <a:ext cx="2021304" cy="13062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182425" tIns="91212" rIns="182425" bIns="91212" rtlCol="0" anchor="ctr"/>
          <a:lstStyle/>
          <a:p>
            <a:pPr algn="ctr" defTabSz="1367903"/>
            <a:endParaRPr lang="en-US">
              <a:solidFill>
                <a:prstClr val="white"/>
              </a:solidFill>
            </a:endParaRPr>
          </a:p>
        </p:txBody>
      </p:sp>
      <p:sp>
        <p:nvSpPr>
          <p:cNvPr id="9" name="Content Placeholder 9"/>
          <p:cNvSpPr>
            <a:spLocks noGrp="1"/>
          </p:cNvSpPr>
          <p:nvPr>
            <p:ph sz="quarter" idx="13"/>
          </p:nvPr>
        </p:nvSpPr>
        <p:spPr>
          <a:xfrm>
            <a:off x="731520" y="2155832"/>
            <a:ext cx="16827432" cy="7272380"/>
          </a:xfrm>
        </p:spPr>
        <p:txBody>
          <a:bodyPr/>
          <a:lstStyle>
            <a:lvl1pPr>
              <a:buClr>
                <a:srgbClr val="3E4563"/>
              </a:buClr>
              <a:defRPr sz="5500">
                <a:latin typeface="Arial" panose="020B0604020202020204" pitchFamily="34" charset="0"/>
                <a:cs typeface="Arial" panose="020B0604020202020204" pitchFamily="34" charset="0"/>
              </a:defRPr>
            </a:lvl1pPr>
            <a:lvl2pPr>
              <a:buClr>
                <a:srgbClr val="3E4563"/>
              </a:buClr>
              <a:defRPr sz="4800">
                <a:latin typeface="Arial" panose="020B0604020202020204" pitchFamily="34" charset="0"/>
                <a:cs typeface="Arial" panose="020B0604020202020204" pitchFamily="34" charset="0"/>
              </a:defRPr>
            </a:lvl2pPr>
            <a:lvl3pPr>
              <a:buClr>
                <a:srgbClr val="3E4563"/>
              </a:buClr>
              <a:defRPr sz="4100">
                <a:latin typeface="Arial" panose="020B0604020202020204" pitchFamily="34" charset="0"/>
                <a:cs typeface="Arial" panose="020B0604020202020204" pitchFamily="34" charset="0"/>
              </a:defRPr>
            </a:lvl3pPr>
            <a:lvl4pPr>
              <a:buClr>
                <a:srgbClr val="3E4563"/>
              </a:buClr>
              <a:defRPr sz="3600">
                <a:latin typeface="Arial" panose="020B0604020202020204" pitchFamily="34" charset="0"/>
                <a:cs typeface="Arial" panose="020B0604020202020204" pitchFamily="34" charset="0"/>
              </a:defRPr>
            </a:lvl4pPr>
            <a:lvl5pPr>
              <a:buClr>
                <a:srgbClr val="3E4563"/>
              </a:buClr>
              <a:defRPr sz="3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349304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133" tIns="45564" rIns="91133" bIns="45564"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4"/>
          </a:xfrm>
          <a:prstGeom prst="rect">
            <a:avLst/>
          </a:prstGeom>
        </p:spPr>
        <p:txBody>
          <a:bodyPr vert="horz" lIns="91133" tIns="45564" rIns="91133" bIns="455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61"/>
            <a:ext cx="2133600" cy="365126"/>
          </a:xfrm>
          <a:prstGeom prst="rect">
            <a:avLst/>
          </a:prstGeom>
        </p:spPr>
        <p:txBody>
          <a:bodyPr vert="horz" lIns="91133" tIns="45564" rIns="91133" bIns="45564" rtlCol="0" anchor="ctr"/>
          <a:lstStyle>
            <a:lvl1pPr algn="l">
              <a:defRPr sz="1200">
                <a:solidFill>
                  <a:schemeClr val="tx1">
                    <a:tint val="75000"/>
                  </a:schemeClr>
                </a:solidFill>
              </a:defRPr>
            </a:lvl1pPr>
          </a:lstStyle>
          <a:p>
            <a:pPr defTabSz="911228"/>
            <a:fld id="{1D8BD707-D9CF-40AE-B4C6-C98DA3205C09}" type="datetimeFigureOut">
              <a:rPr lang="en-US" smtClean="0">
                <a:solidFill>
                  <a:prstClr val="black">
                    <a:tint val="75000"/>
                  </a:prstClr>
                </a:solidFill>
              </a:rPr>
              <a:pPr defTabSz="911228"/>
              <a:t>8/11/2021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61"/>
            <a:ext cx="2895600" cy="365126"/>
          </a:xfrm>
          <a:prstGeom prst="rect">
            <a:avLst/>
          </a:prstGeom>
        </p:spPr>
        <p:txBody>
          <a:bodyPr vert="horz" lIns="91133" tIns="45564" rIns="91133" bIns="45564" rtlCol="0" anchor="ctr"/>
          <a:lstStyle>
            <a:lvl1pPr algn="ctr">
              <a:defRPr sz="1200">
                <a:solidFill>
                  <a:schemeClr val="tx1">
                    <a:tint val="75000"/>
                  </a:schemeClr>
                </a:solidFill>
              </a:defRPr>
            </a:lvl1pPr>
          </a:lstStyle>
          <a:p>
            <a:pPr defTabSz="911228"/>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61"/>
            <a:ext cx="2133600" cy="365126"/>
          </a:xfrm>
          <a:prstGeom prst="rect">
            <a:avLst/>
          </a:prstGeom>
        </p:spPr>
        <p:txBody>
          <a:bodyPr vert="horz" lIns="91133" tIns="45564" rIns="91133" bIns="45564" rtlCol="0" anchor="ctr"/>
          <a:lstStyle>
            <a:lvl1pPr algn="r">
              <a:defRPr sz="1200">
                <a:solidFill>
                  <a:schemeClr val="tx1">
                    <a:tint val="75000"/>
                  </a:schemeClr>
                </a:solidFill>
              </a:defRPr>
            </a:lvl1pPr>
          </a:lstStyle>
          <a:p>
            <a:pPr defTabSz="911228"/>
            <a:fld id="{B6F15528-21DE-4FAA-801E-634DDDAF4B2B}" type="slidenum">
              <a:rPr lang="en-US" smtClean="0">
                <a:solidFill>
                  <a:prstClr val="black">
                    <a:tint val="75000"/>
                  </a:prstClr>
                </a:solidFill>
              </a:rPr>
              <a:pPr defTabSz="911228"/>
              <a:t>‹#›</a:t>
            </a:fld>
            <a:endParaRPr lang="en-US">
              <a:solidFill>
                <a:prstClr val="black">
                  <a:tint val="75000"/>
                </a:prstClr>
              </a:solidFill>
            </a:endParaRPr>
          </a:p>
        </p:txBody>
      </p:sp>
    </p:spTree>
    <p:extLst>
      <p:ext uri="{BB962C8B-B14F-4D97-AF65-F5344CB8AC3E}">
        <p14:creationId xmlns:p14="http://schemas.microsoft.com/office/powerpoint/2010/main" val="26325896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1228" rtl="0" eaLnBrk="1" latinLnBrk="0" hangingPunct="1">
        <a:spcBef>
          <a:spcPct val="0"/>
        </a:spcBef>
        <a:buNone/>
        <a:defRPr sz="4500" kern="1200">
          <a:solidFill>
            <a:schemeClr val="tx1"/>
          </a:solidFill>
          <a:latin typeface="+mj-lt"/>
          <a:ea typeface="+mj-ea"/>
          <a:cs typeface="+mj-cs"/>
        </a:defRPr>
      </a:lvl1pPr>
    </p:titleStyle>
    <p:bodyStyle>
      <a:lvl1pPr marL="341729" indent="-341729" algn="l" defTabSz="91122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0384" indent="-284760" algn="l" defTabSz="911228"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39025" indent="-227816" algn="l" defTabSz="911228" rtl="0" eaLnBrk="1" latinLnBrk="0" hangingPunct="1">
        <a:spcBef>
          <a:spcPct val="20000"/>
        </a:spcBef>
        <a:buFont typeface="Arial" pitchFamily="34" charset="0"/>
        <a:buChar char="•"/>
        <a:defRPr sz="2300" kern="1200">
          <a:solidFill>
            <a:schemeClr val="tx1"/>
          </a:solidFill>
          <a:latin typeface="+mn-lt"/>
          <a:ea typeface="+mn-ea"/>
          <a:cs typeface="+mn-cs"/>
        </a:defRPr>
      </a:lvl3pPr>
      <a:lvl4pPr marL="1594653" indent="-227816" algn="l" defTabSz="91122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0250" indent="-227816" algn="l" defTabSz="91122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05854" indent="-227816" algn="l" defTabSz="91122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1434" indent="-227816" algn="l" defTabSz="91122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7072" indent="-227816" algn="l" defTabSz="91122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2687" indent="-227816" algn="l" defTabSz="91122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1228" rtl="0" eaLnBrk="1" latinLnBrk="0" hangingPunct="1">
        <a:defRPr sz="1800" kern="1200">
          <a:solidFill>
            <a:schemeClr val="tx1"/>
          </a:solidFill>
          <a:latin typeface="+mn-lt"/>
          <a:ea typeface="+mn-ea"/>
          <a:cs typeface="+mn-cs"/>
        </a:defRPr>
      </a:lvl1pPr>
      <a:lvl2pPr marL="455631" algn="l" defTabSz="911228" rtl="0" eaLnBrk="1" latinLnBrk="0" hangingPunct="1">
        <a:defRPr sz="1800" kern="1200">
          <a:solidFill>
            <a:schemeClr val="tx1"/>
          </a:solidFill>
          <a:latin typeface="+mn-lt"/>
          <a:ea typeface="+mn-ea"/>
          <a:cs typeface="+mn-cs"/>
        </a:defRPr>
      </a:lvl2pPr>
      <a:lvl3pPr marL="911228" algn="l" defTabSz="911228" rtl="0" eaLnBrk="1" latinLnBrk="0" hangingPunct="1">
        <a:defRPr sz="1800" kern="1200">
          <a:solidFill>
            <a:schemeClr val="tx1"/>
          </a:solidFill>
          <a:latin typeface="+mn-lt"/>
          <a:ea typeface="+mn-ea"/>
          <a:cs typeface="+mn-cs"/>
        </a:defRPr>
      </a:lvl3pPr>
      <a:lvl4pPr marL="1366841" algn="l" defTabSz="911228" rtl="0" eaLnBrk="1" latinLnBrk="0" hangingPunct="1">
        <a:defRPr sz="1800" kern="1200">
          <a:solidFill>
            <a:schemeClr val="tx1"/>
          </a:solidFill>
          <a:latin typeface="+mn-lt"/>
          <a:ea typeface="+mn-ea"/>
          <a:cs typeface="+mn-cs"/>
        </a:defRPr>
      </a:lvl4pPr>
      <a:lvl5pPr marL="1822422" algn="l" defTabSz="911228" rtl="0" eaLnBrk="1" latinLnBrk="0" hangingPunct="1">
        <a:defRPr sz="1800" kern="1200">
          <a:solidFill>
            <a:schemeClr val="tx1"/>
          </a:solidFill>
          <a:latin typeface="+mn-lt"/>
          <a:ea typeface="+mn-ea"/>
          <a:cs typeface="+mn-cs"/>
        </a:defRPr>
      </a:lvl5pPr>
      <a:lvl6pPr marL="2278050" algn="l" defTabSz="911228" rtl="0" eaLnBrk="1" latinLnBrk="0" hangingPunct="1">
        <a:defRPr sz="1800" kern="1200">
          <a:solidFill>
            <a:schemeClr val="tx1"/>
          </a:solidFill>
          <a:latin typeface="+mn-lt"/>
          <a:ea typeface="+mn-ea"/>
          <a:cs typeface="+mn-cs"/>
        </a:defRPr>
      </a:lvl6pPr>
      <a:lvl7pPr marL="2733674" algn="l" defTabSz="911228" rtl="0" eaLnBrk="1" latinLnBrk="0" hangingPunct="1">
        <a:defRPr sz="1800" kern="1200">
          <a:solidFill>
            <a:schemeClr val="tx1"/>
          </a:solidFill>
          <a:latin typeface="+mn-lt"/>
          <a:ea typeface="+mn-ea"/>
          <a:cs typeface="+mn-cs"/>
        </a:defRPr>
      </a:lvl7pPr>
      <a:lvl8pPr marL="3189275" algn="l" defTabSz="911228" rtl="0" eaLnBrk="1" latinLnBrk="0" hangingPunct="1">
        <a:defRPr sz="1800" kern="1200">
          <a:solidFill>
            <a:schemeClr val="tx1"/>
          </a:solidFill>
          <a:latin typeface="+mn-lt"/>
          <a:ea typeface="+mn-ea"/>
          <a:cs typeface="+mn-cs"/>
        </a:defRPr>
      </a:lvl8pPr>
      <a:lvl9pPr marL="3644868" algn="l" defTabSz="91122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322" tIns="45660" rIns="91322" bIns="45660"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4"/>
          </a:xfrm>
          <a:prstGeom prst="rect">
            <a:avLst/>
          </a:prstGeom>
        </p:spPr>
        <p:txBody>
          <a:bodyPr vert="horz" lIns="91322" tIns="45660" rIns="91322" bIns="4566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61"/>
            <a:ext cx="2133600" cy="365126"/>
          </a:xfrm>
          <a:prstGeom prst="rect">
            <a:avLst/>
          </a:prstGeom>
        </p:spPr>
        <p:txBody>
          <a:bodyPr vert="horz" lIns="91322" tIns="45660" rIns="91322" bIns="45660" rtlCol="0" anchor="ctr"/>
          <a:lstStyle>
            <a:lvl1pPr algn="l">
              <a:defRPr sz="1200">
                <a:solidFill>
                  <a:schemeClr val="tx1">
                    <a:tint val="75000"/>
                  </a:schemeClr>
                </a:solidFill>
              </a:defRPr>
            </a:lvl1pPr>
          </a:lstStyle>
          <a:p>
            <a:pPr defTabSz="913133"/>
            <a:fld id="{1D8BD707-D9CF-40AE-B4C6-C98DA3205C09}" type="datetimeFigureOut">
              <a:rPr lang="en-US" smtClean="0">
                <a:solidFill>
                  <a:prstClr val="black">
                    <a:tint val="75000"/>
                  </a:prstClr>
                </a:solidFill>
              </a:rPr>
              <a:pPr defTabSz="913133"/>
              <a:t>8/11/2021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61"/>
            <a:ext cx="2895600" cy="365126"/>
          </a:xfrm>
          <a:prstGeom prst="rect">
            <a:avLst/>
          </a:prstGeom>
        </p:spPr>
        <p:txBody>
          <a:bodyPr vert="horz" lIns="91322" tIns="45660" rIns="91322" bIns="45660" rtlCol="0" anchor="ctr"/>
          <a:lstStyle>
            <a:lvl1pPr algn="ctr">
              <a:defRPr sz="1200">
                <a:solidFill>
                  <a:schemeClr val="tx1">
                    <a:tint val="75000"/>
                  </a:schemeClr>
                </a:solidFill>
              </a:defRPr>
            </a:lvl1pPr>
          </a:lstStyle>
          <a:p>
            <a:pPr defTabSz="913133"/>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61"/>
            <a:ext cx="2133600" cy="365126"/>
          </a:xfrm>
          <a:prstGeom prst="rect">
            <a:avLst/>
          </a:prstGeom>
        </p:spPr>
        <p:txBody>
          <a:bodyPr vert="horz" lIns="91322" tIns="45660" rIns="91322" bIns="45660" rtlCol="0" anchor="ctr"/>
          <a:lstStyle>
            <a:lvl1pPr algn="r">
              <a:defRPr sz="1200">
                <a:solidFill>
                  <a:schemeClr val="tx1">
                    <a:tint val="75000"/>
                  </a:schemeClr>
                </a:solidFill>
              </a:defRPr>
            </a:lvl1pPr>
          </a:lstStyle>
          <a:p>
            <a:pPr defTabSz="913133"/>
            <a:fld id="{B6F15528-21DE-4FAA-801E-634DDDAF4B2B}" type="slidenum">
              <a:rPr lang="en-US" smtClean="0">
                <a:solidFill>
                  <a:prstClr val="black">
                    <a:tint val="75000"/>
                  </a:prstClr>
                </a:solidFill>
              </a:rPr>
              <a:pPr defTabSz="913133"/>
              <a:t>‹#›</a:t>
            </a:fld>
            <a:endParaRPr lang="en-US">
              <a:solidFill>
                <a:prstClr val="black">
                  <a:tint val="75000"/>
                </a:prstClr>
              </a:solidFill>
            </a:endParaRPr>
          </a:p>
        </p:txBody>
      </p:sp>
    </p:spTree>
    <p:extLst>
      <p:ext uri="{BB962C8B-B14F-4D97-AF65-F5344CB8AC3E}">
        <p14:creationId xmlns:p14="http://schemas.microsoft.com/office/powerpoint/2010/main" val="4117040223"/>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ctr" defTabSz="913133" rtl="0" eaLnBrk="1" latinLnBrk="0" hangingPunct="1">
        <a:spcBef>
          <a:spcPct val="0"/>
        </a:spcBef>
        <a:buNone/>
        <a:defRPr sz="4500" kern="1200">
          <a:solidFill>
            <a:schemeClr val="tx1"/>
          </a:solidFill>
          <a:latin typeface="+mj-lt"/>
          <a:ea typeface="+mj-ea"/>
          <a:cs typeface="+mj-cs"/>
        </a:defRPr>
      </a:lvl1pPr>
    </p:titleStyle>
    <p:bodyStyle>
      <a:lvl1pPr marL="342425" indent="-342425" algn="l" defTabSz="91313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1926" indent="-285359" algn="l" defTabSz="913133"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41418" indent="-228288" algn="l" defTabSz="913133" rtl="0" eaLnBrk="1" latinLnBrk="0" hangingPunct="1">
        <a:spcBef>
          <a:spcPct val="20000"/>
        </a:spcBef>
        <a:buFont typeface="Arial" pitchFamily="34" charset="0"/>
        <a:buChar char="•"/>
        <a:defRPr sz="2300" kern="1200">
          <a:solidFill>
            <a:schemeClr val="tx1"/>
          </a:solidFill>
          <a:latin typeface="+mn-lt"/>
          <a:ea typeface="+mn-ea"/>
          <a:cs typeface="+mn-cs"/>
        </a:defRPr>
      </a:lvl3pPr>
      <a:lvl4pPr marL="1597991" indent="-228288" algn="l" defTabSz="91313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4553" indent="-228288" algn="l" defTabSz="91313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1113" indent="-228288" algn="l" defTabSz="9131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7671" indent="-228288" algn="l" defTabSz="9131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4250" indent="-228288" algn="l" defTabSz="9131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0811" indent="-228288" algn="l" defTabSz="9131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133" rtl="0" eaLnBrk="1" latinLnBrk="0" hangingPunct="1">
        <a:defRPr sz="1800" kern="1200">
          <a:solidFill>
            <a:schemeClr val="tx1"/>
          </a:solidFill>
          <a:latin typeface="+mn-lt"/>
          <a:ea typeface="+mn-ea"/>
          <a:cs typeface="+mn-cs"/>
        </a:defRPr>
      </a:lvl1pPr>
      <a:lvl2pPr marL="456576" algn="l" defTabSz="913133" rtl="0" eaLnBrk="1" latinLnBrk="0" hangingPunct="1">
        <a:defRPr sz="1800" kern="1200">
          <a:solidFill>
            <a:schemeClr val="tx1"/>
          </a:solidFill>
          <a:latin typeface="+mn-lt"/>
          <a:ea typeface="+mn-ea"/>
          <a:cs typeface="+mn-cs"/>
        </a:defRPr>
      </a:lvl2pPr>
      <a:lvl3pPr marL="913133" algn="l" defTabSz="913133" rtl="0" eaLnBrk="1" latinLnBrk="0" hangingPunct="1">
        <a:defRPr sz="1800" kern="1200">
          <a:solidFill>
            <a:schemeClr val="tx1"/>
          </a:solidFill>
          <a:latin typeface="+mn-lt"/>
          <a:ea typeface="+mn-ea"/>
          <a:cs typeface="+mn-cs"/>
        </a:defRPr>
      </a:lvl3pPr>
      <a:lvl4pPr marL="1369706" algn="l" defTabSz="913133" rtl="0" eaLnBrk="1" latinLnBrk="0" hangingPunct="1">
        <a:defRPr sz="1800" kern="1200">
          <a:solidFill>
            <a:schemeClr val="tx1"/>
          </a:solidFill>
          <a:latin typeface="+mn-lt"/>
          <a:ea typeface="+mn-ea"/>
          <a:cs typeface="+mn-cs"/>
        </a:defRPr>
      </a:lvl4pPr>
      <a:lvl5pPr marL="1826265" algn="l" defTabSz="913133" rtl="0" eaLnBrk="1" latinLnBrk="0" hangingPunct="1">
        <a:defRPr sz="1800" kern="1200">
          <a:solidFill>
            <a:schemeClr val="tx1"/>
          </a:solidFill>
          <a:latin typeface="+mn-lt"/>
          <a:ea typeface="+mn-ea"/>
          <a:cs typeface="+mn-cs"/>
        </a:defRPr>
      </a:lvl5pPr>
      <a:lvl6pPr marL="2282838" algn="l" defTabSz="913133" rtl="0" eaLnBrk="1" latinLnBrk="0" hangingPunct="1">
        <a:defRPr sz="1800" kern="1200">
          <a:solidFill>
            <a:schemeClr val="tx1"/>
          </a:solidFill>
          <a:latin typeface="+mn-lt"/>
          <a:ea typeface="+mn-ea"/>
          <a:cs typeface="+mn-cs"/>
        </a:defRPr>
      </a:lvl6pPr>
      <a:lvl7pPr marL="2739404" algn="l" defTabSz="913133" rtl="0" eaLnBrk="1" latinLnBrk="0" hangingPunct="1">
        <a:defRPr sz="1800" kern="1200">
          <a:solidFill>
            <a:schemeClr val="tx1"/>
          </a:solidFill>
          <a:latin typeface="+mn-lt"/>
          <a:ea typeface="+mn-ea"/>
          <a:cs typeface="+mn-cs"/>
        </a:defRPr>
      </a:lvl7pPr>
      <a:lvl8pPr marL="3195971" algn="l" defTabSz="913133" rtl="0" eaLnBrk="1" latinLnBrk="0" hangingPunct="1">
        <a:defRPr sz="1800" kern="1200">
          <a:solidFill>
            <a:schemeClr val="tx1"/>
          </a:solidFill>
          <a:latin typeface="+mn-lt"/>
          <a:ea typeface="+mn-ea"/>
          <a:cs typeface="+mn-cs"/>
        </a:defRPr>
      </a:lvl8pPr>
      <a:lvl9pPr marL="3652524" algn="l" defTabSz="91313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034" tIns="45516" rIns="91034" bIns="45516"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4"/>
          </a:xfrm>
          <a:prstGeom prst="rect">
            <a:avLst/>
          </a:prstGeom>
        </p:spPr>
        <p:txBody>
          <a:bodyPr vert="horz" lIns="91034" tIns="45516" rIns="91034" bIns="4551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61"/>
            <a:ext cx="2133600" cy="365126"/>
          </a:xfrm>
          <a:prstGeom prst="rect">
            <a:avLst/>
          </a:prstGeom>
        </p:spPr>
        <p:txBody>
          <a:bodyPr vert="horz" lIns="91034" tIns="45516" rIns="91034" bIns="45516" rtlCol="0" anchor="ctr"/>
          <a:lstStyle>
            <a:lvl1pPr algn="l">
              <a:defRPr sz="1200">
                <a:solidFill>
                  <a:schemeClr val="tx1">
                    <a:tint val="75000"/>
                  </a:schemeClr>
                </a:solidFill>
              </a:defRPr>
            </a:lvl1pPr>
          </a:lstStyle>
          <a:p>
            <a:pPr defTabSz="910187"/>
            <a:fld id="{1D8BD707-D9CF-40AE-B4C6-C98DA3205C09}" type="datetimeFigureOut">
              <a:rPr lang="en-US" smtClean="0">
                <a:solidFill>
                  <a:prstClr val="black">
                    <a:tint val="75000"/>
                  </a:prstClr>
                </a:solidFill>
              </a:rPr>
              <a:pPr defTabSz="910187"/>
              <a:t>8/11/2021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61"/>
            <a:ext cx="2895600" cy="365126"/>
          </a:xfrm>
          <a:prstGeom prst="rect">
            <a:avLst/>
          </a:prstGeom>
        </p:spPr>
        <p:txBody>
          <a:bodyPr vert="horz" lIns="91034" tIns="45516" rIns="91034" bIns="45516" rtlCol="0" anchor="ctr"/>
          <a:lstStyle>
            <a:lvl1pPr algn="ctr">
              <a:defRPr sz="1200">
                <a:solidFill>
                  <a:schemeClr val="tx1">
                    <a:tint val="75000"/>
                  </a:schemeClr>
                </a:solidFill>
              </a:defRPr>
            </a:lvl1pPr>
          </a:lstStyle>
          <a:p>
            <a:pPr defTabSz="910187"/>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61"/>
            <a:ext cx="2133600" cy="365126"/>
          </a:xfrm>
          <a:prstGeom prst="rect">
            <a:avLst/>
          </a:prstGeom>
        </p:spPr>
        <p:txBody>
          <a:bodyPr vert="horz" lIns="91034" tIns="45516" rIns="91034" bIns="45516" rtlCol="0" anchor="ctr"/>
          <a:lstStyle>
            <a:lvl1pPr algn="r">
              <a:defRPr sz="1200">
                <a:solidFill>
                  <a:schemeClr val="tx1">
                    <a:tint val="75000"/>
                  </a:schemeClr>
                </a:solidFill>
              </a:defRPr>
            </a:lvl1pPr>
          </a:lstStyle>
          <a:p>
            <a:pPr defTabSz="910187"/>
            <a:fld id="{B6F15528-21DE-4FAA-801E-634DDDAF4B2B}" type="slidenum">
              <a:rPr lang="en-US" smtClean="0">
                <a:solidFill>
                  <a:prstClr val="black">
                    <a:tint val="75000"/>
                  </a:prstClr>
                </a:solidFill>
              </a:rPr>
              <a:pPr defTabSz="910187"/>
              <a:t>‹#›</a:t>
            </a:fld>
            <a:endParaRPr lang="en-US">
              <a:solidFill>
                <a:prstClr val="black">
                  <a:tint val="75000"/>
                </a:prstClr>
              </a:solidFill>
            </a:endParaRPr>
          </a:p>
        </p:txBody>
      </p:sp>
    </p:spTree>
    <p:extLst>
      <p:ext uri="{BB962C8B-B14F-4D97-AF65-F5344CB8AC3E}">
        <p14:creationId xmlns:p14="http://schemas.microsoft.com/office/powerpoint/2010/main" val="1447818033"/>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960" r:id="rId12"/>
  </p:sldLayoutIdLst>
  <p:txStyles>
    <p:titleStyle>
      <a:lvl1pPr algn="ctr" defTabSz="910187" rtl="0" eaLnBrk="1" latinLnBrk="0" hangingPunct="1">
        <a:spcBef>
          <a:spcPct val="0"/>
        </a:spcBef>
        <a:buNone/>
        <a:defRPr sz="4500" kern="1200">
          <a:solidFill>
            <a:schemeClr val="tx1"/>
          </a:solidFill>
          <a:latin typeface="+mj-lt"/>
          <a:ea typeface="+mj-ea"/>
          <a:cs typeface="+mj-cs"/>
        </a:defRPr>
      </a:lvl1pPr>
    </p:titleStyle>
    <p:bodyStyle>
      <a:lvl1pPr marL="341348" indent="-341348" algn="l" defTabSz="91018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39535" indent="-284430" algn="l" defTabSz="910187"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37707" indent="-227556" algn="l" defTabSz="910187" rtl="0" eaLnBrk="1" latinLnBrk="0" hangingPunct="1">
        <a:spcBef>
          <a:spcPct val="20000"/>
        </a:spcBef>
        <a:buFont typeface="Arial" pitchFamily="34" charset="0"/>
        <a:buChar char="•"/>
        <a:defRPr sz="2300" kern="1200">
          <a:solidFill>
            <a:schemeClr val="tx1"/>
          </a:solidFill>
          <a:latin typeface="+mn-lt"/>
          <a:ea typeface="+mn-ea"/>
          <a:cs typeface="+mn-cs"/>
        </a:defRPr>
      </a:lvl3pPr>
      <a:lvl4pPr marL="1592817" indent="-227556" algn="l" defTabSz="91018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47895" indent="-227556" algn="l" defTabSz="91018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02960" indent="-227556" algn="l" defTabSz="91018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8014" indent="-227556" algn="l" defTabSz="91018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3121" indent="-227556" algn="l" defTabSz="91018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8212" indent="-227556" algn="l" defTabSz="91018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0187" rtl="0" eaLnBrk="1" latinLnBrk="0" hangingPunct="1">
        <a:defRPr sz="1800" kern="1200">
          <a:solidFill>
            <a:schemeClr val="tx1"/>
          </a:solidFill>
          <a:latin typeface="+mn-lt"/>
          <a:ea typeface="+mn-ea"/>
          <a:cs typeface="+mn-cs"/>
        </a:defRPr>
      </a:lvl1pPr>
      <a:lvl2pPr marL="455109" algn="l" defTabSz="910187" rtl="0" eaLnBrk="1" latinLnBrk="0" hangingPunct="1">
        <a:defRPr sz="1800" kern="1200">
          <a:solidFill>
            <a:schemeClr val="tx1"/>
          </a:solidFill>
          <a:latin typeface="+mn-lt"/>
          <a:ea typeface="+mn-ea"/>
          <a:cs typeface="+mn-cs"/>
        </a:defRPr>
      </a:lvl2pPr>
      <a:lvl3pPr marL="910187" algn="l" defTabSz="910187" rtl="0" eaLnBrk="1" latinLnBrk="0" hangingPunct="1">
        <a:defRPr sz="1800" kern="1200">
          <a:solidFill>
            <a:schemeClr val="tx1"/>
          </a:solidFill>
          <a:latin typeface="+mn-lt"/>
          <a:ea typeface="+mn-ea"/>
          <a:cs typeface="+mn-cs"/>
        </a:defRPr>
      </a:lvl3pPr>
      <a:lvl4pPr marL="1365264" algn="l" defTabSz="910187" rtl="0" eaLnBrk="1" latinLnBrk="0" hangingPunct="1">
        <a:defRPr sz="1800" kern="1200">
          <a:solidFill>
            <a:schemeClr val="tx1"/>
          </a:solidFill>
          <a:latin typeface="+mn-lt"/>
          <a:ea typeface="+mn-ea"/>
          <a:cs typeface="+mn-cs"/>
        </a:defRPr>
      </a:lvl4pPr>
      <a:lvl5pPr marL="1820324" algn="l" defTabSz="910187" rtl="0" eaLnBrk="1" latinLnBrk="0" hangingPunct="1">
        <a:defRPr sz="1800" kern="1200">
          <a:solidFill>
            <a:schemeClr val="tx1"/>
          </a:solidFill>
          <a:latin typeface="+mn-lt"/>
          <a:ea typeface="+mn-ea"/>
          <a:cs typeface="+mn-cs"/>
        </a:defRPr>
      </a:lvl5pPr>
      <a:lvl6pPr marL="2275419" algn="l" defTabSz="910187" rtl="0" eaLnBrk="1" latinLnBrk="0" hangingPunct="1">
        <a:defRPr sz="1800" kern="1200">
          <a:solidFill>
            <a:schemeClr val="tx1"/>
          </a:solidFill>
          <a:latin typeface="+mn-lt"/>
          <a:ea typeface="+mn-ea"/>
          <a:cs typeface="+mn-cs"/>
        </a:defRPr>
      </a:lvl6pPr>
      <a:lvl7pPr marL="2730521" algn="l" defTabSz="910187" rtl="0" eaLnBrk="1" latinLnBrk="0" hangingPunct="1">
        <a:defRPr sz="1800" kern="1200">
          <a:solidFill>
            <a:schemeClr val="tx1"/>
          </a:solidFill>
          <a:latin typeface="+mn-lt"/>
          <a:ea typeface="+mn-ea"/>
          <a:cs typeface="+mn-cs"/>
        </a:defRPr>
      </a:lvl7pPr>
      <a:lvl8pPr marL="3185600" algn="l" defTabSz="910187" rtl="0" eaLnBrk="1" latinLnBrk="0" hangingPunct="1">
        <a:defRPr sz="1800" kern="1200">
          <a:solidFill>
            <a:schemeClr val="tx1"/>
          </a:solidFill>
          <a:latin typeface="+mn-lt"/>
          <a:ea typeface="+mn-ea"/>
          <a:cs typeface="+mn-cs"/>
        </a:defRPr>
      </a:lvl8pPr>
      <a:lvl9pPr marL="3640664" algn="l" defTabSz="91018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385" tIns="45692" rIns="91385" bIns="45692" rtlCol="0" anchor="ctr">
            <a:normAutofit/>
          </a:bodyPr>
          <a:lstStyle/>
          <a:p>
            <a:r>
              <a:rPr lang="en-US"/>
              <a:t>Click to edit Master title style</a:t>
            </a:r>
          </a:p>
        </p:txBody>
      </p:sp>
      <p:sp>
        <p:nvSpPr>
          <p:cNvPr id="3" name="Text Placeholder 2"/>
          <p:cNvSpPr>
            <a:spLocks noGrp="1"/>
          </p:cNvSpPr>
          <p:nvPr>
            <p:ph type="body" idx="1"/>
          </p:nvPr>
        </p:nvSpPr>
        <p:spPr>
          <a:xfrm>
            <a:off x="457200" y="1600203"/>
            <a:ext cx="8229600" cy="4525964"/>
          </a:xfrm>
          <a:prstGeom prst="rect">
            <a:avLst/>
          </a:prstGeom>
        </p:spPr>
        <p:txBody>
          <a:bodyPr vert="horz" lIns="91385" tIns="45692" rIns="91385" bIns="4569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61"/>
            <a:ext cx="2133600" cy="365126"/>
          </a:xfrm>
          <a:prstGeom prst="rect">
            <a:avLst/>
          </a:prstGeom>
        </p:spPr>
        <p:txBody>
          <a:bodyPr vert="horz" lIns="91385" tIns="45692" rIns="91385" bIns="45692" rtlCol="0" anchor="ctr"/>
          <a:lstStyle>
            <a:lvl1pPr algn="l">
              <a:defRPr sz="1200">
                <a:solidFill>
                  <a:schemeClr val="tx1">
                    <a:tint val="75000"/>
                  </a:schemeClr>
                </a:solidFill>
              </a:defRPr>
            </a:lvl1pPr>
          </a:lstStyle>
          <a:p>
            <a:pPr defTabSz="913830"/>
            <a:fld id="{1D8BD707-D9CF-40AE-B4C6-C98DA3205C09}" type="datetimeFigureOut">
              <a:rPr lang="en-US" smtClean="0">
                <a:solidFill>
                  <a:prstClr val="black">
                    <a:tint val="75000"/>
                  </a:prstClr>
                </a:solidFill>
              </a:rPr>
              <a:pPr defTabSz="913830"/>
              <a:t>8/11/2021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61"/>
            <a:ext cx="2895600" cy="365126"/>
          </a:xfrm>
          <a:prstGeom prst="rect">
            <a:avLst/>
          </a:prstGeom>
        </p:spPr>
        <p:txBody>
          <a:bodyPr vert="horz" lIns="91385" tIns="45692" rIns="91385" bIns="45692" rtlCol="0" anchor="ctr"/>
          <a:lstStyle>
            <a:lvl1pPr algn="ctr">
              <a:defRPr sz="1200">
                <a:solidFill>
                  <a:schemeClr val="tx1">
                    <a:tint val="75000"/>
                  </a:schemeClr>
                </a:solidFill>
              </a:defRPr>
            </a:lvl1pPr>
          </a:lstStyle>
          <a:p>
            <a:pPr defTabSz="91383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61"/>
            <a:ext cx="2133600" cy="365126"/>
          </a:xfrm>
          <a:prstGeom prst="rect">
            <a:avLst/>
          </a:prstGeom>
        </p:spPr>
        <p:txBody>
          <a:bodyPr vert="horz" lIns="91385" tIns="45692" rIns="91385" bIns="45692" rtlCol="0" anchor="ctr"/>
          <a:lstStyle>
            <a:lvl1pPr algn="r">
              <a:defRPr sz="1200">
                <a:solidFill>
                  <a:schemeClr val="tx1">
                    <a:tint val="75000"/>
                  </a:schemeClr>
                </a:solidFill>
              </a:defRPr>
            </a:lvl1pPr>
          </a:lstStyle>
          <a:p>
            <a:pPr defTabSz="913830"/>
            <a:fld id="{B6F15528-21DE-4FAA-801E-634DDDAF4B2B}" type="slidenum">
              <a:rPr lang="en-US" smtClean="0">
                <a:solidFill>
                  <a:prstClr val="black">
                    <a:tint val="75000"/>
                  </a:prstClr>
                </a:solidFill>
              </a:rPr>
              <a:pPr defTabSz="913830"/>
              <a:t>‹#›</a:t>
            </a:fld>
            <a:endParaRPr lang="en-US">
              <a:solidFill>
                <a:prstClr val="black">
                  <a:tint val="75000"/>
                </a:prstClr>
              </a:solidFill>
            </a:endParaRPr>
          </a:p>
        </p:txBody>
      </p:sp>
    </p:spTree>
    <p:extLst>
      <p:ext uri="{BB962C8B-B14F-4D97-AF65-F5344CB8AC3E}">
        <p14:creationId xmlns:p14="http://schemas.microsoft.com/office/powerpoint/2010/main" val="1730399154"/>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Lst>
  <p:txStyles>
    <p:titleStyle>
      <a:lvl1pPr algn="ctr" defTabSz="913830" rtl="0" eaLnBrk="1" latinLnBrk="0" hangingPunct="1">
        <a:spcBef>
          <a:spcPct val="0"/>
        </a:spcBef>
        <a:buNone/>
        <a:defRPr sz="4500" kern="1200">
          <a:solidFill>
            <a:schemeClr val="tx1"/>
          </a:solidFill>
          <a:latin typeface="+mj-lt"/>
          <a:ea typeface="+mj-ea"/>
          <a:cs typeface="+mj-cs"/>
        </a:defRPr>
      </a:lvl1pPr>
    </p:titleStyle>
    <p:bodyStyle>
      <a:lvl1pPr marL="342687" indent="-342687" algn="l" defTabSz="91383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485" indent="-285573" algn="l" defTabSz="913830"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42287" indent="-228461" algn="l" defTabSz="913830" rtl="0" eaLnBrk="1" latinLnBrk="0" hangingPunct="1">
        <a:spcBef>
          <a:spcPct val="20000"/>
        </a:spcBef>
        <a:buFont typeface="Arial" pitchFamily="34" charset="0"/>
        <a:buChar char="•"/>
        <a:defRPr sz="2300" kern="1200">
          <a:solidFill>
            <a:schemeClr val="tx1"/>
          </a:solidFill>
          <a:latin typeface="+mn-lt"/>
          <a:ea typeface="+mn-ea"/>
          <a:cs typeface="+mn-cs"/>
        </a:defRPr>
      </a:lvl3pPr>
      <a:lvl4pPr marL="1599205" indent="-228461" algn="l" defTabSz="91383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119" indent="-228461" algn="l" defTabSz="91383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028" indent="-228461" algn="l" defTabSz="91383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946" indent="-228461" algn="l" defTabSz="91383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862" indent="-228461" algn="l" defTabSz="91383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776" indent="-228461" algn="l" defTabSz="91383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830" rtl="0" eaLnBrk="1" latinLnBrk="0" hangingPunct="1">
        <a:defRPr sz="1800" kern="1200">
          <a:solidFill>
            <a:schemeClr val="tx1"/>
          </a:solidFill>
          <a:latin typeface="+mn-lt"/>
          <a:ea typeface="+mn-ea"/>
          <a:cs typeface="+mn-cs"/>
        </a:defRPr>
      </a:lvl1pPr>
      <a:lvl2pPr marL="456920" algn="l" defTabSz="913830" rtl="0" eaLnBrk="1" latinLnBrk="0" hangingPunct="1">
        <a:defRPr sz="1800" kern="1200">
          <a:solidFill>
            <a:schemeClr val="tx1"/>
          </a:solidFill>
          <a:latin typeface="+mn-lt"/>
          <a:ea typeface="+mn-ea"/>
          <a:cs typeface="+mn-cs"/>
        </a:defRPr>
      </a:lvl2pPr>
      <a:lvl3pPr marL="913830" algn="l" defTabSz="913830" rtl="0" eaLnBrk="1" latinLnBrk="0" hangingPunct="1">
        <a:defRPr sz="1800" kern="1200">
          <a:solidFill>
            <a:schemeClr val="tx1"/>
          </a:solidFill>
          <a:latin typeface="+mn-lt"/>
          <a:ea typeface="+mn-ea"/>
          <a:cs typeface="+mn-cs"/>
        </a:defRPr>
      </a:lvl3pPr>
      <a:lvl4pPr marL="1370748" algn="l" defTabSz="913830" rtl="0" eaLnBrk="1" latinLnBrk="0" hangingPunct="1">
        <a:defRPr sz="1800" kern="1200">
          <a:solidFill>
            <a:schemeClr val="tx1"/>
          </a:solidFill>
          <a:latin typeface="+mn-lt"/>
          <a:ea typeface="+mn-ea"/>
          <a:cs typeface="+mn-cs"/>
        </a:defRPr>
      </a:lvl4pPr>
      <a:lvl5pPr marL="1827659" algn="l" defTabSz="913830" rtl="0" eaLnBrk="1" latinLnBrk="0" hangingPunct="1">
        <a:defRPr sz="1800" kern="1200">
          <a:solidFill>
            <a:schemeClr val="tx1"/>
          </a:solidFill>
          <a:latin typeface="+mn-lt"/>
          <a:ea typeface="+mn-ea"/>
          <a:cs typeface="+mn-cs"/>
        </a:defRPr>
      </a:lvl5pPr>
      <a:lvl6pPr marL="2284578" algn="l" defTabSz="913830" rtl="0" eaLnBrk="1" latinLnBrk="0" hangingPunct="1">
        <a:defRPr sz="1800" kern="1200">
          <a:solidFill>
            <a:schemeClr val="tx1"/>
          </a:solidFill>
          <a:latin typeface="+mn-lt"/>
          <a:ea typeface="+mn-ea"/>
          <a:cs typeface="+mn-cs"/>
        </a:defRPr>
      </a:lvl6pPr>
      <a:lvl7pPr marL="2741491" algn="l" defTabSz="913830" rtl="0" eaLnBrk="1" latinLnBrk="0" hangingPunct="1">
        <a:defRPr sz="1800" kern="1200">
          <a:solidFill>
            <a:schemeClr val="tx1"/>
          </a:solidFill>
          <a:latin typeface="+mn-lt"/>
          <a:ea typeface="+mn-ea"/>
          <a:cs typeface="+mn-cs"/>
        </a:defRPr>
      </a:lvl7pPr>
      <a:lvl8pPr marL="3198407" algn="l" defTabSz="913830" rtl="0" eaLnBrk="1" latinLnBrk="0" hangingPunct="1">
        <a:defRPr sz="1800" kern="1200">
          <a:solidFill>
            <a:schemeClr val="tx1"/>
          </a:solidFill>
          <a:latin typeface="+mn-lt"/>
          <a:ea typeface="+mn-ea"/>
          <a:cs typeface="+mn-cs"/>
        </a:defRPr>
      </a:lvl8pPr>
      <a:lvl9pPr marL="3655317" algn="l" defTabSz="91383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hyperlink" Target="https://www.simge.edu.sg/news/singapores-ageing-population-and-nursing-looking-to-the-future/" TargetMode="External"/><Relationship Id="rId2" Type="http://schemas.openxmlformats.org/officeDocument/2006/relationships/image" Target="../media/image9.png"/><Relationship Id="rId1" Type="http://schemas.openxmlformats.org/officeDocument/2006/relationships/slideLayout" Target="../slideLayouts/slideLayout46.xml"/><Relationship Id="rId4" Type="http://schemas.openxmlformats.org/officeDocument/2006/relationships/hyperlink" Target="https://www.straitstimes.com/singapore/ageing-should-be-talked-about-positively-and-not-as-a-problem-tan-chuan-ji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simge.edu.sg/news/singapores-ageing-population-and-nursing-looking-to-the-future/" TargetMode="External"/><Relationship Id="rId1" Type="http://schemas.openxmlformats.org/officeDocument/2006/relationships/slideLayout" Target="../slideLayouts/slideLayout46.xml"/><Relationship Id="rId4" Type="http://schemas.openxmlformats.org/officeDocument/2006/relationships/hyperlink" Target="https://www.straitstimes.com/singapore/ageing-should-be-talked-about-positively-and-not-as-a-problem-tan-chuan-ji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simge.edu.sg/news/singapores-ageing-population-and-nursing-looking-to-the-future/" TargetMode="Externa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6.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jpe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9.jpe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9.jpeg"/><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9.jpe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9.jpeg"/><Relationship Id="rId7" Type="http://schemas.openxmlformats.org/officeDocument/2006/relationships/diagramColors" Target="../diagrams/colors5.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9.jpeg"/><Relationship Id="rId7" Type="http://schemas.openxmlformats.org/officeDocument/2006/relationships/diagramColors" Target="../diagrams/colors6.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15.png"/><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2D92"/>
        </a:solidFill>
        <a:effectLst/>
      </p:bgPr>
    </p:bg>
    <p:spTree>
      <p:nvGrpSpPr>
        <p:cNvPr id="1" name=""/>
        <p:cNvGrpSpPr/>
        <p:nvPr/>
      </p:nvGrpSpPr>
      <p:grpSpPr>
        <a:xfrm>
          <a:off x="0" y="0"/>
          <a:ext cx="0" cy="0"/>
          <a:chOff x="0" y="0"/>
          <a:chExt cx="0" cy="0"/>
        </a:xfrm>
      </p:grpSpPr>
      <p:sp>
        <p:nvSpPr>
          <p:cNvPr id="2" name="AutoShape 2"/>
          <p:cNvSpPr/>
          <p:nvPr/>
        </p:nvSpPr>
        <p:spPr>
          <a:xfrm>
            <a:off x="36" y="-34640"/>
            <a:ext cx="19269912" cy="7361960"/>
          </a:xfrm>
          <a:prstGeom prst="rect">
            <a:avLst/>
          </a:prstGeom>
          <a:solidFill>
            <a:srgbClr val="FFFFFF"/>
          </a:solidFill>
        </p:spPr>
      </p:sp>
      <p:sp>
        <p:nvSpPr>
          <p:cNvPr id="6" name="AutoShape 6"/>
          <p:cNvSpPr/>
          <p:nvPr/>
        </p:nvSpPr>
        <p:spPr>
          <a:xfrm>
            <a:off x="36" y="-57495"/>
            <a:ext cx="1349364" cy="2113637"/>
          </a:xfrm>
          <a:prstGeom prst="rect">
            <a:avLst/>
          </a:prstGeom>
          <a:solidFill>
            <a:srgbClr val="FF5757"/>
          </a:solidFill>
        </p:spPr>
      </p:sp>
      <p:sp>
        <p:nvSpPr>
          <p:cNvPr id="12" name="Rectangle 11"/>
          <p:cNvSpPr/>
          <p:nvPr/>
        </p:nvSpPr>
        <p:spPr>
          <a:xfrm>
            <a:off x="2782112" y="266433"/>
            <a:ext cx="10428050" cy="1015663"/>
          </a:xfrm>
          <a:prstGeom prst="rect">
            <a:avLst/>
          </a:prstGeom>
          <a:solidFill>
            <a:srgbClr val="00B0F0"/>
          </a:solid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w="0"/>
                <a:solidFill>
                  <a:schemeClr val="bg1"/>
                </a:solidFill>
                <a:effectLst>
                  <a:reflection blurRad="6350" stA="53000" endA="300" endPos="35500" dir="5400000" sy="-90000" algn="bl" rotWithShape="0"/>
                </a:effectLst>
                <a:uLnTx/>
                <a:uFillTx/>
                <a:latin typeface="Corbel" panose="020B0503020204020204"/>
              </a:rPr>
              <a:t>Ageing with Dignity &amp; Meaning</a:t>
            </a:r>
          </a:p>
        </p:txBody>
      </p:sp>
      <p:sp>
        <p:nvSpPr>
          <p:cNvPr id="14" name="TextBox 13"/>
          <p:cNvSpPr txBox="1"/>
          <p:nvPr/>
        </p:nvSpPr>
        <p:spPr>
          <a:xfrm>
            <a:off x="2494468" y="1901465"/>
            <a:ext cx="13674437" cy="5632311"/>
          </a:xfrm>
          <a:prstGeom prst="rect">
            <a:avLst/>
          </a:prstGeom>
          <a:noFill/>
        </p:spPr>
        <p:txBody>
          <a:bodyPr wrap="square" rtlCol="0">
            <a:spAutoFit/>
          </a:bodyPr>
          <a:lstStyle/>
          <a:p>
            <a:r>
              <a:rPr lang="en-SG" sz="5400" b="1" dirty="0" err="1" smtClean="0"/>
              <a:t>SenzeHealth</a:t>
            </a:r>
            <a:r>
              <a:rPr lang="en-SG" sz="5400" b="1" dirty="0" smtClean="0"/>
              <a:t> Elder Care Training</a:t>
            </a:r>
            <a:endParaRPr lang="en-SG" sz="5400" b="1" dirty="0"/>
          </a:p>
          <a:p>
            <a:r>
              <a:rPr lang="en-SG" sz="5400" b="1" i="1" dirty="0" smtClean="0">
                <a:solidFill>
                  <a:srgbClr val="00B0F0"/>
                </a:solidFill>
              </a:rPr>
              <a:t>Version 3 for Volunteers, with a road map towards paid professional care giving</a:t>
            </a:r>
            <a:endParaRPr lang="en-SG" sz="5400" b="1" i="1" dirty="0">
              <a:solidFill>
                <a:srgbClr val="00B0F0"/>
              </a:solidFill>
            </a:endParaRPr>
          </a:p>
          <a:p>
            <a:endParaRPr lang="en-SG" sz="5400" i="1" dirty="0"/>
          </a:p>
          <a:p>
            <a:r>
              <a:rPr lang="en-SG" sz="5400" i="1" dirty="0" smtClean="0"/>
              <a:t>Prototype 2021.7.30</a:t>
            </a:r>
          </a:p>
          <a:p>
            <a:r>
              <a:rPr lang="en-SG" sz="5400" b="1" i="1" dirty="0" smtClean="0"/>
              <a:t>Duration: 2-4 hours</a:t>
            </a:r>
            <a:endParaRPr lang="en-SG" sz="5400" b="1" i="1" dirty="0"/>
          </a:p>
          <a:p>
            <a:endParaRPr lang="en-SG" dirty="0"/>
          </a:p>
          <a:p>
            <a:endParaRPr lang="en-SG" dirty="0"/>
          </a:p>
        </p:txBody>
      </p:sp>
      <p:pic>
        <p:nvPicPr>
          <p:cNvPr id="15" name="Picture 14"/>
          <p:cNvPicPr>
            <a:picLocks noChangeAspect="1"/>
          </p:cNvPicPr>
          <p:nvPr/>
        </p:nvPicPr>
        <p:blipFill>
          <a:blip r:embed="rId3"/>
          <a:stretch>
            <a:fillRect/>
          </a:stretch>
        </p:blipFill>
        <p:spPr>
          <a:xfrm>
            <a:off x="9804833" y="5374334"/>
            <a:ext cx="5694013" cy="4691372"/>
          </a:xfrm>
          <a:prstGeom prst="rect">
            <a:avLst/>
          </a:prstGeom>
        </p:spPr>
      </p:pic>
      <p:pic>
        <p:nvPicPr>
          <p:cNvPr id="17" name="Picture 16"/>
          <p:cNvPicPr>
            <a:picLocks noChangeAspect="1"/>
          </p:cNvPicPr>
          <p:nvPr/>
        </p:nvPicPr>
        <p:blipFill>
          <a:blip r:embed="rId4"/>
          <a:stretch>
            <a:fillRect/>
          </a:stretch>
        </p:blipFill>
        <p:spPr>
          <a:xfrm>
            <a:off x="380565" y="7383084"/>
            <a:ext cx="2802996" cy="2682622"/>
          </a:xfrm>
          <a:prstGeom prst="rect">
            <a:avLst/>
          </a:prstGeom>
        </p:spPr>
      </p:pic>
      <p:pic>
        <p:nvPicPr>
          <p:cNvPr id="18" name="Picture 17"/>
          <p:cNvPicPr>
            <a:picLocks noChangeAspect="1"/>
          </p:cNvPicPr>
          <p:nvPr/>
        </p:nvPicPr>
        <p:blipFill>
          <a:blip r:embed="rId5"/>
          <a:stretch>
            <a:fillRect/>
          </a:stretch>
        </p:blipFill>
        <p:spPr>
          <a:xfrm>
            <a:off x="3715966" y="7628392"/>
            <a:ext cx="2551054" cy="2437313"/>
          </a:xfrm>
          <a:prstGeom prst="rect">
            <a:avLst/>
          </a:prstGeom>
        </p:spPr>
      </p:pic>
      <p:pic>
        <p:nvPicPr>
          <p:cNvPr id="19" name="Picture 18"/>
          <p:cNvPicPr>
            <a:picLocks noChangeAspect="1"/>
          </p:cNvPicPr>
          <p:nvPr/>
        </p:nvPicPr>
        <p:blipFill>
          <a:blip r:embed="rId6"/>
          <a:stretch>
            <a:fillRect/>
          </a:stretch>
        </p:blipFill>
        <p:spPr>
          <a:xfrm>
            <a:off x="6533222" y="7628392"/>
            <a:ext cx="3005409" cy="2437313"/>
          </a:xfrm>
          <a:prstGeom prst="rect">
            <a:avLst/>
          </a:prstGeom>
        </p:spPr>
      </p:pic>
      <p:pic>
        <p:nvPicPr>
          <p:cNvPr id="20" name="Picture 19"/>
          <p:cNvPicPr>
            <a:picLocks noChangeAspect="1"/>
          </p:cNvPicPr>
          <p:nvPr/>
        </p:nvPicPr>
        <p:blipFill>
          <a:blip r:embed="rId7"/>
          <a:stretch>
            <a:fillRect/>
          </a:stretch>
        </p:blipFill>
        <p:spPr>
          <a:xfrm>
            <a:off x="15587520" y="7737690"/>
            <a:ext cx="2522952" cy="2295561"/>
          </a:xfrm>
          <a:prstGeom prst="rect">
            <a:avLst/>
          </a:prstGeom>
        </p:spPr>
      </p:pic>
      <p:pic>
        <p:nvPicPr>
          <p:cNvPr id="3" name="Picture 2"/>
          <p:cNvPicPr>
            <a:picLocks noChangeAspect="1"/>
          </p:cNvPicPr>
          <p:nvPr/>
        </p:nvPicPr>
        <p:blipFill>
          <a:blip r:embed="rId8"/>
          <a:stretch>
            <a:fillRect/>
          </a:stretch>
        </p:blipFill>
        <p:spPr>
          <a:xfrm>
            <a:off x="14596853" y="323516"/>
            <a:ext cx="3513619" cy="1917160"/>
          </a:xfrm>
          <a:prstGeom prst="rect">
            <a:avLst/>
          </a:prstGeom>
        </p:spPr>
      </p:pic>
    </p:spTree>
    <p:extLst>
      <p:ext uri="{BB962C8B-B14F-4D97-AF65-F5344CB8AC3E}">
        <p14:creationId xmlns:p14="http://schemas.microsoft.com/office/powerpoint/2010/main" val="4251029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740" y="152094"/>
            <a:ext cx="16844856" cy="1303349"/>
          </a:xfrm>
        </p:spPr>
        <p:txBody>
          <a:bodyPr/>
          <a:lstStyle/>
          <a:p>
            <a:r>
              <a:rPr lang="en-US" dirty="0">
                <a:solidFill>
                  <a:srgbClr val="072F99"/>
                </a:solidFill>
              </a:rPr>
              <a:t>Rapidly Aging Population in Singapore and Other Countries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6635" y="5143500"/>
            <a:ext cx="6429375" cy="4845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366" y="1313652"/>
            <a:ext cx="8457683" cy="8616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1244600" y="3448905"/>
            <a:ext cx="938759"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77240" y="3245705"/>
            <a:ext cx="417102" cy="369332"/>
          </a:xfrm>
          <a:prstGeom prst="rect">
            <a:avLst/>
          </a:prstGeom>
          <a:noFill/>
        </p:spPr>
        <p:txBody>
          <a:bodyPr wrap="none" rtlCol="0">
            <a:spAutoFit/>
          </a:bodyPr>
          <a:lstStyle/>
          <a:p>
            <a:r>
              <a:rPr lang="en-US" dirty="0">
                <a:solidFill>
                  <a:prstClr val="black"/>
                </a:solidFill>
              </a:rPr>
              <a:t>#3</a:t>
            </a:r>
          </a:p>
        </p:txBody>
      </p:sp>
      <p:sp>
        <p:nvSpPr>
          <p:cNvPr id="3" name="Content Placeholder 2"/>
          <p:cNvSpPr>
            <a:spLocks noGrp="1"/>
          </p:cNvSpPr>
          <p:nvPr>
            <p:ph sz="quarter" idx="13"/>
          </p:nvPr>
        </p:nvSpPr>
        <p:spPr>
          <a:xfrm>
            <a:off x="8812302" y="1423570"/>
            <a:ext cx="9106679" cy="3722090"/>
          </a:xfrm>
        </p:spPr>
        <p:txBody>
          <a:bodyPr>
            <a:normAutofit/>
          </a:bodyPr>
          <a:lstStyle/>
          <a:p>
            <a:r>
              <a:rPr lang="en-US" sz="5000" dirty="0"/>
              <a:t>Seniors age 60+</a:t>
            </a:r>
          </a:p>
          <a:p>
            <a:r>
              <a:rPr lang="en-US" sz="5000" dirty="0"/>
              <a:t>Aging in-place / Nursing home</a:t>
            </a:r>
          </a:p>
          <a:p>
            <a:r>
              <a:rPr lang="en-US" sz="5000" dirty="0"/>
              <a:t>Healthcare facility / Hospital</a:t>
            </a:r>
          </a:p>
          <a:p>
            <a:r>
              <a:rPr lang="en-US" sz="5000" b="1" dirty="0">
                <a:solidFill>
                  <a:srgbClr val="FF0000"/>
                </a:solidFill>
              </a:rPr>
              <a:t>47% </a:t>
            </a:r>
            <a:r>
              <a:rPr lang="en-US" sz="5000" dirty="0"/>
              <a:t>segment by year 2050</a:t>
            </a:r>
          </a:p>
          <a:p>
            <a:pPr marL="398488" lvl="1" indent="0">
              <a:buNone/>
            </a:pPr>
            <a:endParaRPr lang="en-US" sz="5000" dirty="0"/>
          </a:p>
        </p:txBody>
      </p:sp>
    </p:spTree>
    <p:extLst>
      <p:ext uri="{BB962C8B-B14F-4D97-AF65-F5344CB8AC3E}">
        <p14:creationId xmlns:p14="http://schemas.microsoft.com/office/powerpoint/2010/main" val="412776636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6"/>
          <p:cNvSpPr/>
          <p:nvPr/>
        </p:nvSpPr>
        <p:spPr>
          <a:xfrm>
            <a:off x="36" y="-57495"/>
            <a:ext cx="1349364" cy="2113637"/>
          </a:xfrm>
          <a:prstGeom prst="rect">
            <a:avLst/>
          </a:prstGeom>
          <a:solidFill>
            <a:srgbClr val="FF5757"/>
          </a:solidFill>
        </p:spPr>
      </p:sp>
      <p:sp>
        <p:nvSpPr>
          <p:cNvPr id="6" name="Title 5"/>
          <p:cNvSpPr>
            <a:spLocks noGrp="1"/>
          </p:cNvSpPr>
          <p:nvPr>
            <p:ph type="title"/>
          </p:nvPr>
        </p:nvSpPr>
        <p:spPr/>
        <p:txBody>
          <a:bodyPr/>
          <a:lstStyle/>
          <a:p>
            <a:r>
              <a:rPr lang="en-SG" dirty="0" smtClean="0"/>
              <a:t>Ageing Population: Landscape Overview</a:t>
            </a:r>
            <a:endParaRPr lang="en-SG" dirty="0"/>
          </a:p>
        </p:txBody>
      </p:sp>
      <p:pic>
        <p:nvPicPr>
          <p:cNvPr id="7" name="Picture 6"/>
          <p:cNvPicPr>
            <a:picLocks noChangeAspect="1"/>
          </p:cNvPicPr>
          <p:nvPr/>
        </p:nvPicPr>
        <p:blipFill>
          <a:blip r:embed="rId2"/>
          <a:stretch>
            <a:fillRect/>
          </a:stretch>
        </p:blipFill>
        <p:spPr>
          <a:xfrm>
            <a:off x="3200081" y="1539038"/>
            <a:ext cx="12656446" cy="7155873"/>
          </a:xfrm>
          <a:prstGeom prst="rect">
            <a:avLst/>
          </a:prstGeom>
          <a:ln>
            <a:solidFill>
              <a:schemeClr val="accent1">
                <a:shade val="50000"/>
              </a:schemeClr>
            </a:solidFill>
          </a:ln>
        </p:spPr>
      </p:pic>
      <p:sp>
        <p:nvSpPr>
          <p:cNvPr id="8" name="Rectangle 7"/>
          <p:cNvSpPr/>
          <p:nvPr/>
        </p:nvSpPr>
        <p:spPr>
          <a:xfrm>
            <a:off x="6400799" y="9441645"/>
            <a:ext cx="9144000" cy="685059"/>
          </a:xfrm>
          <a:prstGeom prst="rect">
            <a:avLst/>
          </a:prstGeom>
        </p:spPr>
        <p:txBody>
          <a:bodyPr>
            <a:spAutoFit/>
          </a:bodyPr>
          <a:lstStyle/>
          <a:p>
            <a:pPr>
              <a:lnSpc>
                <a:spcPct val="107000"/>
              </a:lnSpc>
              <a:spcAft>
                <a:spcPts val="800"/>
              </a:spcAft>
            </a:pPr>
            <a:r>
              <a:rPr lang="en-SG" u="sng" dirty="0">
                <a:solidFill>
                  <a:srgbClr val="0000FF"/>
                </a:solidFill>
                <a:latin typeface="Calibri" panose="020F0502020204030204" pitchFamily="34" charset="0"/>
                <a:ea typeface="SimSun" panose="02010600030101010101" pitchFamily="2" charset="-122"/>
                <a:cs typeface="Times New Roman" panose="02020603050405020304" pitchFamily="18" charset="0"/>
                <a:hlinkClick r:id="rId3"/>
              </a:rPr>
              <a:t>https://www.simge.edu.sg/news/singapores-ageing-population-and-nursing-looking-to-the-future/</a:t>
            </a:r>
            <a:endParaRPr lang="en-SG"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2" name="Rectangle 1"/>
          <p:cNvSpPr/>
          <p:nvPr/>
        </p:nvSpPr>
        <p:spPr>
          <a:xfrm>
            <a:off x="6400799" y="8868955"/>
            <a:ext cx="9144000" cy="923330"/>
          </a:xfrm>
          <a:prstGeom prst="rect">
            <a:avLst/>
          </a:prstGeom>
        </p:spPr>
        <p:txBody>
          <a:bodyPr>
            <a:spAutoFit/>
          </a:bodyPr>
          <a:lstStyle/>
          <a:p>
            <a:r>
              <a:rPr lang="en-SG" dirty="0">
                <a:hlinkClick r:id="rId4"/>
              </a:rPr>
              <a:t>https://</a:t>
            </a:r>
            <a:r>
              <a:rPr lang="en-SG" dirty="0" smtClean="0">
                <a:hlinkClick r:id="rId4"/>
              </a:rPr>
              <a:t>www.straitstimes.com/singapore/ageing-should-be-talked-about-positively-and-not-as-a-problem-tan-chuan-jin</a:t>
            </a:r>
            <a:endParaRPr lang="en-SG" dirty="0" smtClean="0"/>
          </a:p>
          <a:p>
            <a:endParaRPr lang="en-SG" dirty="0"/>
          </a:p>
        </p:txBody>
      </p:sp>
    </p:spTree>
    <p:extLst>
      <p:ext uri="{BB962C8B-B14F-4D97-AF65-F5344CB8AC3E}">
        <p14:creationId xmlns:p14="http://schemas.microsoft.com/office/powerpoint/2010/main" val="171915037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6"/>
          <p:cNvSpPr/>
          <p:nvPr/>
        </p:nvSpPr>
        <p:spPr>
          <a:xfrm>
            <a:off x="36" y="-57495"/>
            <a:ext cx="1349364" cy="2113637"/>
          </a:xfrm>
          <a:prstGeom prst="rect">
            <a:avLst/>
          </a:prstGeom>
          <a:solidFill>
            <a:srgbClr val="FF5757"/>
          </a:solidFill>
        </p:spPr>
      </p:sp>
      <p:sp>
        <p:nvSpPr>
          <p:cNvPr id="6" name="Title 5"/>
          <p:cNvSpPr>
            <a:spLocks noGrp="1"/>
          </p:cNvSpPr>
          <p:nvPr>
            <p:ph type="title"/>
          </p:nvPr>
        </p:nvSpPr>
        <p:spPr/>
        <p:txBody>
          <a:bodyPr/>
          <a:lstStyle/>
          <a:p>
            <a:r>
              <a:rPr lang="en-SG" dirty="0" smtClean="0"/>
              <a:t>Ageing Population: Landscape Overview</a:t>
            </a:r>
            <a:endParaRPr lang="en-SG" dirty="0"/>
          </a:p>
        </p:txBody>
      </p:sp>
      <p:sp>
        <p:nvSpPr>
          <p:cNvPr id="8" name="Rectangle 7"/>
          <p:cNvSpPr/>
          <p:nvPr/>
        </p:nvSpPr>
        <p:spPr>
          <a:xfrm>
            <a:off x="6400799" y="9441645"/>
            <a:ext cx="9144000" cy="685059"/>
          </a:xfrm>
          <a:prstGeom prst="rect">
            <a:avLst/>
          </a:prstGeom>
        </p:spPr>
        <p:txBody>
          <a:bodyPr>
            <a:spAutoFit/>
          </a:bodyPr>
          <a:lstStyle/>
          <a:p>
            <a:pPr>
              <a:lnSpc>
                <a:spcPct val="107000"/>
              </a:lnSpc>
              <a:spcAft>
                <a:spcPts val="800"/>
              </a:spcAft>
            </a:pPr>
            <a:r>
              <a:rPr lang="en-SG" u="sng" dirty="0">
                <a:solidFill>
                  <a:srgbClr val="0000FF"/>
                </a:solidFill>
                <a:latin typeface="Calibri" panose="020F0502020204030204" pitchFamily="34" charset="0"/>
                <a:ea typeface="SimSun" panose="02010600030101010101" pitchFamily="2" charset="-122"/>
                <a:cs typeface="Times New Roman" panose="02020603050405020304" pitchFamily="18" charset="0"/>
                <a:hlinkClick r:id="rId2"/>
              </a:rPr>
              <a:t>https://www.simge.edu.sg/news/singapores-ageing-population-and-nursing-looking-to-the-future/</a:t>
            </a:r>
            <a:endParaRPr lang="en-SG" dirt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1953007" y="2597728"/>
            <a:ext cx="14733336" cy="5860472"/>
          </a:xfrm>
          <a:prstGeom prst="rect">
            <a:avLst/>
          </a:prstGeom>
          <a:ln>
            <a:solidFill>
              <a:schemeClr val="accent1">
                <a:shade val="50000"/>
              </a:schemeClr>
            </a:solidFill>
          </a:ln>
        </p:spPr>
      </p:pic>
      <p:sp>
        <p:nvSpPr>
          <p:cNvPr id="3" name="Rectangle 2"/>
          <p:cNvSpPr/>
          <p:nvPr/>
        </p:nvSpPr>
        <p:spPr>
          <a:xfrm>
            <a:off x="6400799" y="8626757"/>
            <a:ext cx="9144000" cy="923330"/>
          </a:xfrm>
          <a:prstGeom prst="rect">
            <a:avLst/>
          </a:prstGeom>
        </p:spPr>
        <p:txBody>
          <a:bodyPr>
            <a:spAutoFit/>
          </a:bodyPr>
          <a:lstStyle/>
          <a:p>
            <a:r>
              <a:rPr lang="en-SG" dirty="0">
                <a:hlinkClick r:id="rId4"/>
              </a:rPr>
              <a:t>https://</a:t>
            </a:r>
            <a:r>
              <a:rPr lang="en-SG" dirty="0" smtClean="0">
                <a:hlinkClick r:id="rId4"/>
              </a:rPr>
              <a:t>www.straitstimes.com/singapore/ageing-should-be-talked-about-positively-and-not-as-a-problem-tan-chuan-jin</a:t>
            </a:r>
            <a:endParaRPr lang="en-SG" dirty="0" smtClean="0"/>
          </a:p>
          <a:p>
            <a:endParaRPr lang="en-SG" dirty="0"/>
          </a:p>
        </p:txBody>
      </p:sp>
    </p:spTree>
    <p:extLst>
      <p:ext uri="{BB962C8B-B14F-4D97-AF65-F5344CB8AC3E}">
        <p14:creationId xmlns:p14="http://schemas.microsoft.com/office/powerpoint/2010/main" val="14005899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6"/>
          <p:cNvSpPr/>
          <p:nvPr/>
        </p:nvSpPr>
        <p:spPr>
          <a:xfrm>
            <a:off x="36" y="-57495"/>
            <a:ext cx="1349364" cy="2113637"/>
          </a:xfrm>
          <a:prstGeom prst="rect">
            <a:avLst/>
          </a:prstGeom>
          <a:solidFill>
            <a:srgbClr val="FF5757"/>
          </a:solidFill>
        </p:spPr>
      </p:sp>
      <p:sp>
        <p:nvSpPr>
          <p:cNvPr id="6" name="Title 5"/>
          <p:cNvSpPr>
            <a:spLocks noGrp="1"/>
          </p:cNvSpPr>
          <p:nvPr>
            <p:ph type="title"/>
          </p:nvPr>
        </p:nvSpPr>
        <p:spPr/>
        <p:txBody>
          <a:bodyPr/>
          <a:lstStyle/>
          <a:p>
            <a:r>
              <a:rPr lang="en-SG" dirty="0" smtClean="0"/>
              <a:t>Ageing Population: Landscape Overview</a:t>
            </a:r>
            <a:endParaRPr lang="en-SG" dirty="0"/>
          </a:p>
        </p:txBody>
      </p:sp>
      <p:sp>
        <p:nvSpPr>
          <p:cNvPr id="8" name="Rectangle 7"/>
          <p:cNvSpPr/>
          <p:nvPr/>
        </p:nvSpPr>
        <p:spPr>
          <a:xfrm>
            <a:off x="6400799" y="9441645"/>
            <a:ext cx="9144000" cy="685059"/>
          </a:xfrm>
          <a:prstGeom prst="rect">
            <a:avLst/>
          </a:prstGeom>
        </p:spPr>
        <p:txBody>
          <a:bodyPr>
            <a:spAutoFit/>
          </a:bodyPr>
          <a:lstStyle/>
          <a:p>
            <a:pPr>
              <a:lnSpc>
                <a:spcPct val="107000"/>
              </a:lnSpc>
              <a:spcAft>
                <a:spcPts val="800"/>
              </a:spcAft>
            </a:pPr>
            <a:r>
              <a:rPr lang="en-SG" u="sng" dirty="0">
                <a:solidFill>
                  <a:srgbClr val="0000FF"/>
                </a:solidFill>
                <a:latin typeface="Calibri" panose="020F0502020204030204" pitchFamily="34" charset="0"/>
                <a:ea typeface="SimSun" panose="02010600030101010101" pitchFamily="2" charset="-122"/>
                <a:cs typeface="Times New Roman" panose="02020603050405020304" pitchFamily="18" charset="0"/>
                <a:hlinkClick r:id="rId2"/>
              </a:rPr>
              <a:t>https://www.simge.edu.sg/news/singapores-ageing-population-and-nursing-looking-to-the-future/</a:t>
            </a:r>
            <a:endParaRPr lang="en-SG" dirt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1349400" y="2867891"/>
            <a:ext cx="15728899" cy="5091545"/>
          </a:xfrm>
          <a:prstGeom prst="rect">
            <a:avLst/>
          </a:prstGeom>
          <a:ln>
            <a:solidFill>
              <a:schemeClr val="accent1">
                <a:shade val="50000"/>
              </a:schemeClr>
            </a:solidFill>
          </a:ln>
        </p:spPr>
      </p:pic>
      <p:sp>
        <p:nvSpPr>
          <p:cNvPr id="7" name="Rounded Rectangle 6"/>
          <p:cNvSpPr/>
          <p:nvPr/>
        </p:nvSpPr>
        <p:spPr>
          <a:xfrm>
            <a:off x="1349400" y="8247059"/>
            <a:ext cx="4787930"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2800" b="1" dirty="0" smtClean="0">
                <a:solidFill>
                  <a:srgbClr val="4BACC6">
                    <a:lumMod val="50000"/>
                  </a:srgbClr>
                </a:solidFill>
                <a:effectLst>
                  <a:outerShdw blurRad="38100" dist="38100" dir="2700000" algn="tl">
                    <a:srgbClr val="000000">
                      <a:alpha val="43137"/>
                    </a:srgbClr>
                  </a:outerShdw>
                </a:effectLst>
                <a:latin typeface="Calibri"/>
              </a:rPr>
              <a:t>Supports the idea of having </a:t>
            </a:r>
            <a:r>
              <a:rPr lang="en-US" sz="2800" b="1" dirty="0" smtClean="0">
                <a:solidFill>
                  <a:srgbClr val="FF0000"/>
                </a:solidFill>
                <a:effectLst>
                  <a:outerShdw blurRad="38100" dist="38100" dir="2700000" algn="tl">
                    <a:srgbClr val="000000">
                      <a:alpha val="43137"/>
                    </a:srgbClr>
                  </a:outerShdw>
                </a:effectLst>
                <a:latin typeface="Calibri"/>
              </a:rPr>
              <a:t>formally trained “non-nurse care professionals”</a:t>
            </a:r>
            <a:endParaRPr kumimoji="0" lang="en-US"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a:endParaRPr>
          </a:p>
        </p:txBody>
      </p:sp>
      <p:sp>
        <p:nvSpPr>
          <p:cNvPr id="9" name="Rounded Rectangle 8"/>
          <p:cNvSpPr/>
          <p:nvPr/>
        </p:nvSpPr>
        <p:spPr>
          <a:xfrm>
            <a:off x="12991442" y="1383293"/>
            <a:ext cx="4086857" cy="134569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2800" b="1" dirty="0" smtClean="0">
                <a:solidFill>
                  <a:srgbClr val="4BACC6">
                    <a:lumMod val="50000"/>
                  </a:srgbClr>
                </a:solidFill>
                <a:effectLst>
                  <a:outerShdw blurRad="38100" dist="38100" dir="2700000" algn="tl">
                    <a:srgbClr val="000000">
                      <a:alpha val="43137"/>
                    </a:srgbClr>
                  </a:outerShdw>
                </a:effectLst>
                <a:latin typeface="Calibri"/>
              </a:rPr>
              <a:t>Need for change in mind set</a:t>
            </a:r>
            <a:endParaRPr kumimoji="0" lang="en-US"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a:endParaRPr>
          </a:p>
        </p:txBody>
      </p:sp>
    </p:spTree>
    <p:extLst>
      <p:ext uri="{BB962C8B-B14F-4D97-AF65-F5344CB8AC3E}">
        <p14:creationId xmlns:p14="http://schemas.microsoft.com/office/powerpoint/2010/main" val="175516309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6"/>
          <p:cNvSpPr/>
          <p:nvPr/>
        </p:nvSpPr>
        <p:spPr>
          <a:xfrm>
            <a:off x="36" y="-57495"/>
            <a:ext cx="1349364" cy="2113637"/>
          </a:xfrm>
          <a:prstGeom prst="rect">
            <a:avLst/>
          </a:prstGeom>
          <a:solidFill>
            <a:srgbClr val="FF5757"/>
          </a:solidFill>
        </p:spPr>
      </p:sp>
      <p:sp>
        <p:nvSpPr>
          <p:cNvPr id="6" name="Title 5"/>
          <p:cNvSpPr>
            <a:spLocks noGrp="1"/>
          </p:cNvSpPr>
          <p:nvPr>
            <p:ph type="title"/>
          </p:nvPr>
        </p:nvSpPr>
        <p:spPr/>
        <p:txBody>
          <a:bodyPr/>
          <a:lstStyle/>
          <a:p>
            <a:r>
              <a:rPr lang="en-SG" dirty="0" smtClean="0"/>
              <a:t>Ageing Population: Landscape Overview</a:t>
            </a:r>
            <a:endParaRPr lang="en-SG" dirty="0"/>
          </a:p>
        </p:txBody>
      </p:sp>
      <p:pic>
        <p:nvPicPr>
          <p:cNvPr id="3" name="Picture 2"/>
          <p:cNvPicPr>
            <a:picLocks noChangeAspect="1"/>
          </p:cNvPicPr>
          <p:nvPr/>
        </p:nvPicPr>
        <p:blipFill>
          <a:blip r:embed="rId2"/>
          <a:stretch>
            <a:fillRect/>
          </a:stretch>
        </p:blipFill>
        <p:spPr>
          <a:xfrm>
            <a:off x="1349400" y="3365770"/>
            <a:ext cx="15226934" cy="4182893"/>
          </a:xfrm>
          <a:prstGeom prst="rect">
            <a:avLst/>
          </a:prstGeom>
        </p:spPr>
      </p:pic>
    </p:spTree>
    <p:extLst>
      <p:ext uri="{BB962C8B-B14F-4D97-AF65-F5344CB8AC3E}">
        <p14:creationId xmlns:p14="http://schemas.microsoft.com/office/powerpoint/2010/main" val="198559478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 xmlns:a16="http://schemas.microsoft.com/office/drawing/2014/main" id="{1369A80C-2EE9-4C1D-B549-CDF784DCDA3D}"/>
              </a:ext>
            </a:extLst>
          </p:cNvPr>
          <p:cNvSpPr/>
          <p:nvPr/>
        </p:nvSpPr>
        <p:spPr>
          <a:xfrm>
            <a:off x="7132320" y="837299"/>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latin typeface="Aharoni" panose="020B0604020202020204" pitchFamily="2" charset="-79"/>
                <a:cs typeface="Aharoni" panose="020B0604020202020204" pitchFamily="2" charset="-79"/>
              </a:rPr>
              <a:t>I</a:t>
            </a:r>
            <a:endParaRPr lang="en-SG" sz="7200" dirty="0">
              <a:solidFill>
                <a:schemeClr val="tx1"/>
              </a:solidFill>
              <a:latin typeface="Aharoni" panose="020B0604020202020204" pitchFamily="2" charset="-79"/>
              <a:cs typeface="Aharoni" panose="020B0604020202020204" pitchFamily="2" charset="-79"/>
            </a:endParaRPr>
          </a:p>
        </p:txBody>
      </p:sp>
      <p:sp>
        <p:nvSpPr>
          <p:cNvPr id="10" name="Oval 9">
            <a:extLst>
              <a:ext uri="{FF2B5EF4-FFF2-40B4-BE49-F238E27FC236}">
                <a16:creationId xmlns="" xmlns:a16="http://schemas.microsoft.com/office/drawing/2014/main" id="{AE77C699-13E9-4C08-B3F7-46612A51D995}"/>
              </a:ext>
            </a:extLst>
          </p:cNvPr>
          <p:cNvSpPr/>
          <p:nvPr/>
        </p:nvSpPr>
        <p:spPr>
          <a:xfrm>
            <a:off x="7132320" y="3159390"/>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latin typeface="Aharoni" panose="020B0604020202020204" pitchFamily="2" charset="-79"/>
                <a:cs typeface="Aharoni" panose="020B0604020202020204" pitchFamily="2" charset="-79"/>
              </a:rPr>
              <a:t>A</a:t>
            </a:r>
            <a:endParaRPr lang="en-SG" sz="7200" dirty="0">
              <a:solidFill>
                <a:schemeClr val="tx1"/>
              </a:solidFill>
              <a:latin typeface="Aharoni" panose="020B0604020202020204" pitchFamily="2" charset="-79"/>
              <a:cs typeface="Aharoni" panose="020B0604020202020204" pitchFamily="2" charset="-79"/>
            </a:endParaRPr>
          </a:p>
        </p:txBody>
      </p:sp>
      <p:sp>
        <p:nvSpPr>
          <p:cNvPr id="11" name="Oval 10">
            <a:extLst>
              <a:ext uri="{FF2B5EF4-FFF2-40B4-BE49-F238E27FC236}">
                <a16:creationId xmlns="" xmlns:a16="http://schemas.microsoft.com/office/drawing/2014/main" id="{97F5077A-BD3E-4CBD-B5A2-A1543B116447}"/>
              </a:ext>
            </a:extLst>
          </p:cNvPr>
          <p:cNvSpPr/>
          <p:nvPr/>
        </p:nvSpPr>
        <p:spPr>
          <a:xfrm>
            <a:off x="7132320" y="5467058"/>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latin typeface="Aharoni" panose="020B0604020202020204" pitchFamily="2" charset="-79"/>
                <a:cs typeface="Aharoni" panose="020B0604020202020204" pitchFamily="2" charset="-79"/>
              </a:rPr>
              <a:t>R</a:t>
            </a:r>
            <a:endParaRPr lang="en-SG" sz="7200" dirty="0">
              <a:solidFill>
                <a:schemeClr val="tx1"/>
              </a:solidFill>
              <a:latin typeface="Aharoni" panose="020B0604020202020204" pitchFamily="2" charset="-79"/>
              <a:cs typeface="Aharoni" panose="020B0604020202020204" pitchFamily="2" charset="-79"/>
            </a:endParaRPr>
          </a:p>
        </p:txBody>
      </p:sp>
      <p:sp>
        <p:nvSpPr>
          <p:cNvPr id="12" name="Oval 11">
            <a:extLst>
              <a:ext uri="{FF2B5EF4-FFF2-40B4-BE49-F238E27FC236}">
                <a16:creationId xmlns="" xmlns:a16="http://schemas.microsoft.com/office/drawing/2014/main" id="{9FD71C82-8895-454C-AA4A-B7BEE567B8D5}"/>
              </a:ext>
            </a:extLst>
          </p:cNvPr>
          <p:cNvSpPr/>
          <p:nvPr/>
        </p:nvSpPr>
        <p:spPr>
          <a:xfrm>
            <a:off x="7132320" y="7591823"/>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latin typeface="Aharoni" panose="020B0604020202020204" pitchFamily="2" charset="-79"/>
                <a:cs typeface="Aharoni" panose="020B0604020202020204" pitchFamily="2" charset="-79"/>
              </a:rPr>
              <a:t>T</a:t>
            </a:r>
            <a:endParaRPr lang="en-SG" sz="7200" dirty="0">
              <a:solidFill>
                <a:schemeClr val="tx1"/>
              </a:solidFill>
              <a:latin typeface="Aharoni" panose="020B0604020202020204" pitchFamily="2" charset="-79"/>
              <a:cs typeface="Aharoni" panose="020B0604020202020204" pitchFamily="2" charset="-79"/>
            </a:endParaRPr>
          </a:p>
        </p:txBody>
      </p:sp>
      <p:sp>
        <p:nvSpPr>
          <p:cNvPr id="13" name="TextBox 12">
            <a:extLst>
              <a:ext uri="{FF2B5EF4-FFF2-40B4-BE49-F238E27FC236}">
                <a16:creationId xmlns="" xmlns:a16="http://schemas.microsoft.com/office/drawing/2014/main" id="{1C768A56-3E8F-4535-B07E-A79761741BA5}"/>
              </a:ext>
            </a:extLst>
          </p:cNvPr>
          <p:cNvSpPr txBox="1"/>
          <p:nvPr/>
        </p:nvSpPr>
        <p:spPr>
          <a:xfrm>
            <a:off x="8503920" y="1045400"/>
            <a:ext cx="2956194" cy="1154162"/>
          </a:xfrm>
          <a:prstGeom prst="rect">
            <a:avLst/>
          </a:prstGeom>
          <a:noFill/>
        </p:spPr>
        <p:txBody>
          <a:bodyPr wrap="none" rtlCol="0">
            <a:spAutoFit/>
          </a:bodyPr>
          <a:lstStyle/>
          <a:p>
            <a:r>
              <a:rPr lang="en-US" sz="4200" dirty="0"/>
              <a:t>dentification</a:t>
            </a:r>
          </a:p>
          <a:p>
            <a:endParaRPr lang="en-SG" sz="2700" dirty="0"/>
          </a:p>
        </p:txBody>
      </p:sp>
      <p:sp>
        <p:nvSpPr>
          <p:cNvPr id="14" name="TextBox 13">
            <a:extLst>
              <a:ext uri="{FF2B5EF4-FFF2-40B4-BE49-F238E27FC236}">
                <a16:creationId xmlns="" xmlns:a16="http://schemas.microsoft.com/office/drawing/2014/main" id="{CE2A465C-1A8D-4DB0-8AB2-B3F334321414}"/>
              </a:ext>
            </a:extLst>
          </p:cNvPr>
          <p:cNvSpPr txBox="1"/>
          <p:nvPr/>
        </p:nvSpPr>
        <p:spPr>
          <a:xfrm>
            <a:off x="3205391" y="831626"/>
            <a:ext cx="2815258" cy="1754326"/>
          </a:xfrm>
          <a:prstGeom prst="rect">
            <a:avLst/>
          </a:prstGeom>
          <a:noFill/>
          <a:ln>
            <a:solidFill>
              <a:schemeClr val="tx1"/>
            </a:solidFill>
          </a:ln>
        </p:spPr>
        <p:txBody>
          <a:bodyPr wrap="none" rtlCol="0">
            <a:spAutoFit/>
          </a:bodyPr>
          <a:lstStyle/>
          <a:p>
            <a:r>
              <a:rPr lang="en-US" dirty="0"/>
              <a:t>Horizon scan</a:t>
            </a:r>
          </a:p>
          <a:p>
            <a:r>
              <a:rPr lang="en-US" dirty="0" smtClean="0"/>
              <a:t>Care Giver Workshops</a:t>
            </a:r>
            <a:endParaRPr lang="en-US" dirty="0"/>
          </a:p>
          <a:p>
            <a:r>
              <a:rPr lang="en-US" dirty="0"/>
              <a:t>Conversations </a:t>
            </a:r>
            <a:r>
              <a:rPr lang="en-US" dirty="0" smtClean="0"/>
              <a:t>with Clients</a:t>
            </a:r>
            <a:endParaRPr lang="en-US" dirty="0"/>
          </a:p>
          <a:p>
            <a:r>
              <a:rPr lang="en-US" dirty="0"/>
              <a:t>Process walkthrough; audits</a:t>
            </a:r>
          </a:p>
          <a:p>
            <a:r>
              <a:rPr lang="en-US" dirty="0"/>
              <a:t>Thematic reviews</a:t>
            </a:r>
          </a:p>
          <a:p>
            <a:r>
              <a:rPr lang="en-US" b="1" dirty="0">
                <a:solidFill>
                  <a:srgbClr val="FF0000"/>
                </a:solidFill>
              </a:rPr>
              <a:t>VENDORS + PARTNERS</a:t>
            </a:r>
            <a:endParaRPr lang="en-SG" b="1" dirty="0">
              <a:solidFill>
                <a:srgbClr val="FF0000"/>
              </a:solidFill>
            </a:endParaRPr>
          </a:p>
        </p:txBody>
      </p:sp>
      <p:sp>
        <p:nvSpPr>
          <p:cNvPr id="16" name="TextBox 15">
            <a:extLst>
              <a:ext uri="{FF2B5EF4-FFF2-40B4-BE49-F238E27FC236}">
                <a16:creationId xmlns="" xmlns:a16="http://schemas.microsoft.com/office/drawing/2014/main" id="{C4194201-29EB-4DF1-9B42-32B598488A6E}"/>
              </a:ext>
            </a:extLst>
          </p:cNvPr>
          <p:cNvSpPr txBox="1"/>
          <p:nvPr/>
        </p:nvSpPr>
        <p:spPr>
          <a:xfrm>
            <a:off x="8503921" y="3366462"/>
            <a:ext cx="2449517" cy="1154162"/>
          </a:xfrm>
          <a:prstGeom prst="rect">
            <a:avLst/>
          </a:prstGeom>
          <a:noFill/>
        </p:spPr>
        <p:txBody>
          <a:bodyPr wrap="none" rtlCol="0">
            <a:spAutoFit/>
          </a:bodyPr>
          <a:lstStyle/>
          <a:p>
            <a:r>
              <a:rPr lang="en-US" sz="4200" dirty="0" err="1"/>
              <a:t>ssessment</a:t>
            </a:r>
            <a:endParaRPr lang="en-US" sz="4200" dirty="0"/>
          </a:p>
          <a:p>
            <a:endParaRPr lang="en-SG" sz="2700" dirty="0"/>
          </a:p>
        </p:txBody>
      </p:sp>
      <p:sp>
        <p:nvSpPr>
          <p:cNvPr id="17" name="TextBox 16">
            <a:extLst>
              <a:ext uri="{FF2B5EF4-FFF2-40B4-BE49-F238E27FC236}">
                <a16:creationId xmlns="" xmlns:a16="http://schemas.microsoft.com/office/drawing/2014/main" id="{D9192E74-FD3D-4CDC-A58A-BB8134D88CA2}"/>
              </a:ext>
            </a:extLst>
          </p:cNvPr>
          <p:cNvSpPr txBox="1"/>
          <p:nvPr/>
        </p:nvSpPr>
        <p:spPr>
          <a:xfrm>
            <a:off x="8532137" y="5673087"/>
            <a:ext cx="1991251" cy="1154162"/>
          </a:xfrm>
          <a:prstGeom prst="rect">
            <a:avLst/>
          </a:prstGeom>
          <a:noFill/>
        </p:spPr>
        <p:txBody>
          <a:bodyPr wrap="none" rtlCol="0">
            <a:spAutoFit/>
          </a:bodyPr>
          <a:lstStyle/>
          <a:p>
            <a:r>
              <a:rPr lang="en-US" sz="4200" dirty="0" err="1"/>
              <a:t>esponse</a:t>
            </a:r>
            <a:endParaRPr lang="en-US" sz="4200" dirty="0"/>
          </a:p>
          <a:p>
            <a:endParaRPr lang="en-SG" sz="2700" dirty="0"/>
          </a:p>
        </p:txBody>
      </p:sp>
      <p:sp>
        <p:nvSpPr>
          <p:cNvPr id="18" name="TextBox 17">
            <a:extLst>
              <a:ext uri="{FF2B5EF4-FFF2-40B4-BE49-F238E27FC236}">
                <a16:creationId xmlns="" xmlns:a16="http://schemas.microsoft.com/office/drawing/2014/main" id="{C204F9B1-2B9A-4890-95DD-18B5ED0B4170}"/>
              </a:ext>
            </a:extLst>
          </p:cNvPr>
          <p:cNvSpPr txBox="1"/>
          <p:nvPr/>
        </p:nvSpPr>
        <p:spPr>
          <a:xfrm>
            <a:off x="8523818" y="7862354"/>
            <a:ext cx="1752596" cy="1154162"/>
          </a:xfrm>
          <a:prstGeom prst="rect">
            <a:avLst/>
          </a:prstGeom>
          <a:noFill/>
        </p:spPr>
        <p:txBody>
          <a:bodyPr wrap="none" rtlCol="0">
            <a:spAutoFit/>
          </a:bodyPr>
          <a:lstStyle/>
          <a:p>
            <a:r>
              <a:rPr lang="en-US" sz="4200" dirty="0"/>
              <a:t>racking</a:t>
            </a:r>
          </a:p>
          <a:p>
            <a:endParaRPr lang="en-SG" sz="2700" dirty="0"/>
          </a:p>
        </p:txBody>
      </p:sp>
      <p:sp>
        <p:nvSpPr>
          <p:cNvPr id="19" name="Rectangle: Rounded Corners 18">
            <a:extLst>
              <a:ext uri="{FF2B5EF4-FFF2-40B4-BE49-F238E27FC236}">
                <a16:creationId xmlns="" xmlns:a16="http://schemas.microsoft.com/office/drawing/2014/main" id="{EA8317CE-38A5-46EE-97BA-A3CA405CEE1C}"/>
              </a:ext>
            </a:extLst>
          </p:cNvPr>
          <p:cNvSpPr/>
          <p:nvPr/>
        </p:nvSpPr>
        <p:spPr>
          <a:xfrm>
            <a:off x="11502078" y="837299"/>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Care Giver </a:t>
            </a:r>
            <a:r>
              <a:rPr lang="en-US" sz="3600" dirty="0">
                <a:solidFill>
                  <a:schemeClr val="tx1"/>
                </a:solidFill>
              </a:rPr>
              <a:t>Register</a:t>
            </a:r>
            <a:endParaRPr lang="en-SG" sz="3600" dirty="0">
              <a:solidFill>
                <a:schemeClr val="tx1"/>
              </a:solidFill>
            </a:endParaRPr>
          </a:p>
        </p:txBody>
      </p:sp>
      <p:sp>
        <p:nvSpPr>
          <p:cNvPr id="21" name="Rectangle: Rounded Corners 20">
            <a:extLst>
              <a:ext uri="{FF2B5EF4-FFF2-40B4-BE49-F238E27FC236}">
                <a16:creationId xmlns="" xmlns:a16="http://schemas.microsoft.com/office/drawing/2014/main" id="{EC3BC8C1-3678-46A0-9542-8B41D7FDD360}"/>
              </a:ext>
            </a:extLst>
          </p:cNvPr>
          <p:cNvSpPr/>
          <p:nvPr/>
        </p:nvSpPr>
        <p:spPr>
          <a:xfrm>
            <a:off x="11502078" y="2453829"/>
            <a:ext cx="2541069" cy="207716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solidFill>
            </a:endParaRPr>
          </a:p>
          <a:p>
            <a:pPr algn="ctr"/>
            <a:r>
              <a:rPr lang="en-US" sz="2800" b="1" dirty="0" smtClean="0">
                <a:solidFill>
                  <a:schemeClr val="tx1"/>
                </a:solidFill>
              </a:rPr>
              <a:t>Care Clients and Care Giver matching algorithm</a:t>
            </a:r>
            <a:endParaRPr lang="en-US" sz="2800" b="1" dirty="0">
              <a:solidFill>
                <a:schemeClr val="tx1"/>
              </a:solidFill>
            </a:endParaRPr>
          </a:p>
          <a:p>
            <a:pPr algn="ctr"/>
            <a:r>
              <a:rPr lang="en-US" sz="2800" dirty="0">
                <a:solidFill>
                  <a:schemeClr val="tx1"/>
                </a:solidFill>
              </a:rPr>
              <a:t> </a:t>
            </a:r>
            <a:endParaRPr lang="en-SG" sz="2800" dirty="0">
              <a:solidFill>
                <a:schemeClr val="tx1"/>
              </a:solidFill>
            </a:endParaRPr>
          </a:p>
        </p:txBody>
      </p:sp>
      <p:sp>
        <p:nvSpPr>
          <p:cNvPr id="22" name="Rectangle: Rounded Corners 21">
            <a:extLst>
              <a:ext uri="{FF2B5EF4-FFF2-40B4-BE49-F238E27FC236}">
                <a16:creationId xmlns="" xmlns:a16="http://schemas.microsoft.com/office/drawing/2014/main" id="{82A0DB5A-F858-490E-8EDB-9BB2D015352F}"/>
              </a:ext>
            </a:extLst>
          </p:cNvPr>
          <p:cNvSpPr/>
          <p:nvPr/>
        </p:nvSpPr>
        <p:spPr>
          <a:xfrm>
            <a:off x="11502078" y="5354184"/>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Heat Map Actions</a:t>
            </a:r>
            <a:endParaRPr lang="en-SG" sz="3600" dirty="0">
              <a:solidFill>
                <a:schemeClr val="tx1"/>
              </a:solidFill>
            </a:endParaRPr>
          </a:p>
        </p:txBody>
      </p:sp>
      <p:sp>
        <p:nvSpPr>
          <p:cNvPr id="23" name="Rectangle: Rounded Corners 22">
            <a:extLst>
              <a:ext uri="{FF2B5EF4-FFF2-40B4-BE49-F238E27FC236}">
                <a16:creationId xmlns="" xmlns:a16="http://schemas.microsoft.com/office/drawing/2014/main" id="{FB3E3AC6-00C1-473C-B548-C02261914E1D}"/>
              </a:ext>
            </a:extLst>
          </p:cNvPr>
          <p:cNvSpPr/>
          <p:nvPr/>
        </p:nvSpPr>
        <p:spPr>
          <a:xfrm>
            <a:off x="14559794" y="5336268"/>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OSCA</a:t>
            </a:r>
            <a:endParaRPr lang="en-SG" sz="3600" dirty="0">
              <a:solidFill>
                <a:schemeClr val="tx1"/>
              </a:solidFill>
            </a:endParaRPr>
          </a:p>
        </p:txBody>
      </p:sp>
      <p:sp>
        <p:nvSpPr>
          <p:cNvPr id="24" name="Rectangle: Rounded Corners 23">
            <a:extLst>
              <a:ext uri="{FF2B5EF4-FFF2-40B4-BE49-F238E27FC236}">
                <a16:creationId xmlns="" xmlns:a16="http://schemas.microsoft.com/office/drawing/2014/main" id="{904377BF-80BC-47D4-A7D5-BB9A207CF5EE}"/>
              </a:ext>
            </a:extLst>
          </p:cNvPr>
          <p:cNvSpPr/>
          <p:nvPr/>
        </p:nvSpPr>
        <p:spPr>
          <a:xfrm>
            <a:off x="13289259" y="6542369"/>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dirty="0">
                <a:solidFill>
                  <a:schemeClr val="tx1"/>
                </a:solidFill>
              </a:rPr>
              <a:t>Action Item Tracker</a:t>
            </a:r>
            <a:endParaRPr lang="en-SG" sz="3300" dirty="0">
              <a:solidFill>
                <a:schemeClr val="tx1"/>
              </a:solidFill>
            </a:endParaRPr>
          </a:p>
        </p:txBody>
      </p:sp>
      <p:sp>
        <p:nvSpPr>
          <p:cNvPr id="2" name="Arrow: Right 1">
            <a:extLst>
              <a:ext uri="{FF2B5EF4-FFF2-40B4-BE49-F238E27FC236}">
                <a16:creationId xmlns="" xmlns:a16="http://schemas.microsoft.com/office/drawing/2014/main" id="{55D903B9-C854-48FD-9C65-D5A9349C64F5}"/>
              </a:ext>
            </a:extLst>
          </p:cNvPr>
          <p:cNvSpPr/>
          <p:nvPr/>
        </p:nvSpPr>
        <p:spPr>
          <a:xfrm>
            <a:off x="6203549" y="1159625"/>
            <a:ext cx="856419"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cxnSp>
        <p:nvCxnSpPr>
          <p:cNvPr id="4" name="Straight Connector 3">
            <a:extLst>
              <a:ext uri="{FF2B5EF4-FFF2-40B4-BE49-F238E27FC236}">
                <a16:creationId xmlns="" xmlns:a16="http://schemas.microsoft.com/office/drawing/2014/main" id="{CC7226CE-DA8F-440B-AAC6-B3D6636ADE6A}"/>
              </a:ext>
            </a:extLst>
          </p:cNvPr>
          <p:cNvCxnSpPr>
            <a:cxnSpLocks/>
            <a:endCxn id="23" idx="1"/>
          </p:cNvCxnSpPr>
          <p:nvPr/>
        </p:nvCxnSpPr>
        <p:spPr>
          <a:xfrm>
            <a:off x="14002063" y="6022068"/>
            <a:ext cx="557732" cy="0"/>
          </a:xfrm>
          <a:prstGeom prst="line">
            <a:avLst/>
          </a:prstGeom>
          <a:ln/>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 xmlns:a16="http://schemas.microsoft.com/office/drawing/2014/main" id="{283B76D8-7744-45CD-811B-27B434051390}"/>
              </a:ext>
            </a:extLst>
          </p:cNvPr>
          <p:cNvPicPr>
            <a:picLocks noChangeAspect="1"/>
          </p:cNvPicPr>
          <p:nvPr/>
        </p:nvPicPr>
        <p:blipFill>
          <a:blip r:embed="rId3"/>
          <a:stretch>
            <a:fillRect/>
          </a:stretch>
        </p:blipFill>
        <p:spPr>
          <a:xfrm>
            <a:off x="14158334" y="2458962"/>
            <a:ext cx="4036227" cy="1900728"/>
          </a:xfrm>
          <a:prstGeom prst="rect">
            <a:avLst/>
          </a:prstGeom>
        </p:spPr>
      </p:pic>
      <p:pic>
        <p:nvPicPr>
          <p:cNvPr id="25" name="Picture 24">
            <a:extLst>
              <a:ext uri="{FF2B5EF4-FFF2-40B4-BE49-F238E27FC236}">
                <a16:creationId xmlns="" xmlns:a16="http://schemas.microsoft.com/office/drawing/2014/main" id="{54878CFA-D843-4F72-8A6E-EDC3C37F11A5}"/>
              </a:ext>
            </a:extLst>
          </p:cNvPr>
          <p:cNvPicPr>
            <a:picLocks noChangeAspect="1"/>
          </p:cNvPicPr>
          <p:nvPr/>
        </p:nvPicPr>
        <p:blipFill>
          <a:blip r:embed="rId4"/>
          <a:stretch>
            <a:fillRect/>
          </a:stretch>
        </p:blipFill>
        <p:spPr>
          <a:xfrm>
            <a:off x="10459950" y="7979712"/>
            <a:ext cx="7828050" cy="1665702"/>
          </a:xfrm>
          <a:prstGeom prst="rect">
            <a:avLst/>
          </a:prstGeom>
        </p:spPr>
      </p:pic>
      <p:sp>
        <p:nvSpPr>
          <p:cNvPr id="26" name="Rectangle: Rounded Corners 25">
            <a:extLst>
              <a:ext uri="{FF2B5EF4-FFF2-40B4-BE49-F238E27FC236}">
                <a16:creationId xmlns="" xmlns:a16="http://schemas.microsoft.com/office/drawing/2014/main" id="{0A745029-09BA-470F-A168-15E0CC2FAA4A}"/>
              </a:ext>
            </a:extLst>
          </p:cNvPr>
          <p:cNvSpPr/>
          <p:nvPr/>
        </p:nvSpPr>
        <p:spPr>
          <a:xfrm>
            <a:off x="14500235" y="831626"/>
            <a:ext cx="3243281"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Risk Management Matrix</a:t>
            </a:r>
            <a:endParaRPr lang="en-SG" sz="3000" dirty="0">
              <a:solidFill>
                <a:schemeClr val="tx1"/>
              </a:solidFill>
            </a:endParaRPr>
          </a:p>
        </p:txBody>
      </p:sp>
      <p:sp>
        <p:nvSpPr>
          <p:cNvPr id="27" name="TextBox 26">
            <a:extLst>
              <a:ext uri="{FF2B5EF4-FFF2-40B4-BE49-F238E27FC236}">
                <a16:creationId xmlns="" xmlns:a16="http://schemas.microsoft.com/office/drawing/2014/main" id="{D08CBB47-B48C-46DB-958D-F1506F0A62FE}"/>
              </a:ext>
            </a:extLst>
          </p:cNvPr>
          <p:cNvSpPr txBox="1"/>
          <p:nvPr/>
        </p:nvSpPr>
        <p:spPr>
          <a:xfrm>
            <a:off x="4497523" y="3395497"/>
            <a:ext cx="1140633" cy="646331"/>
          </a:xfrm>
          <a:prstGeom prst="rect">
            <a:avLst/>
          </a:prstGeom>
          <a:noFill/>
          <a:ln>
            <a:solidFill>
              <a:schemeClr val="tx1"/>
            </a:solidFill>
          </a:ln>
        </p:spPr>
        <p:txBody>
          <a:bodyPr wrap="none" rtlCol="0">
            <a:spAutoFit/>
          </a:bodyPr>
          <a:lstStyle/>
          <a:p>
            <a:r>
              <a:rPr lang="en-US" dirty="0"/>
              <a:t>Likelihood</a:t>
            </a:r>
          </a:p>
          <a:p>
            <a:r>
              <a:rPr lang="en-US" dirty="0"/>
              <a:t>Impact</a:t>
            </a:r>
            <a:endParaRPr lang="en-SG" dirty="0"/>
          </a:p>
        </p:txBody>
      </p:sp>
      <p:sp>
        <p:nvSpPr>
          <p:cNvPr id="28" name="Arrow: Right 27">
            <a:extLst>
              <a:ext uri="{FF2B5EF4-FFF2-40B4-BE49-F238E27FC236}">
                <a16:creationId xmlns="" xmlns:a16="http://schemas.microsoft.com/office/drawing/2014/main" id="{117506B9-7A0A-4689-8F80-70D9596A69F3}"/>
              </a:ext>
            </a:extLst>
          </p:cNvPr>
          <p:cNvSpPr/>
          <p:nvPr/>
        </p:nvSpPr>
        <p:spPr>
          <a:xfrm>
            <a:off x="6079103" y="3427640"/>
            <a:ext cx="856419"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30" name="Arrow: Left-Right 29">
            <a:extLst>
              <a:ext uri="{FF2B5EF4-FFF2-40B4-BE49-F238E27FC236}">
                <a16:creationId xmlns="" xmlns:a16="http://schemas.microsoft.com/office/drawing/2014/main" id="{CD1EA1AB-4439-4AEC-A51E-CB4AA1C0D577}"/>
              </a:ext>
            </a:extLst>
          </p:cNvPr>
          <p:cNvSpPr/>
          <p:nvPr/>
        </p:nvSpPr>
        <p:spPr>
          <a:xfrm>
            <a:off x="2845754" y="13916"/>
            <a:ext cx="15451359" cy="817710"/>
          </a:xfrm>
          <a:prstGeom prst="lef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smtClean="0">
                <a:solidFill>
                  <a:schemeClr val="tx1"/>
                </a:solidFill>
              </a:rPr>
              <a:t>Care Giving Framework and Ecosystem</a:t>
            </a:r>
            <a:endParaRPr lang="en-SG" sz="2700" b="1" dirty="0">
              <a:solidFill>
                <a:schemeClr val="tx1"/>
              </a:solidFill>
            </a:endParaRPr>
          </a:p>
        </p:txBody>
      </p:sp>
      <p:sp>
        <p:nvSpPr>
          <p:cNvPr id="31" name="Rectangle: Rounded Corners 30">
            <a:extLst>
              <a:ext uri="{FF2B5EF4-FFF2-40B4-BE49-F238E27FC236}">
                <a16:creationId xmlns="" xmlns:a16="http://schemas.microsoft.com/office/drawing/2014/main" id="{F5DFB94D-F016-467E-9BE1-6910AA828958}"/>
              </a:ext>
            </a:extLst>
          </p:cNvPr>
          <p:cNvSpPr/>
          <p:nvPr/>
        </p:nvSpPr>
        <p:spPr>
          <a:xfrm>
            <a:off x="2281759" y="4465666"/>
            <a:ext cx="2934079" cy="136484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Care Giver profile</a:t>
            </a:r>
          </a:p>
          <a:p>
            <a:pPr algn="ctr"/>
            <a:r>
              <a:rPr lang="en-US" sz="2800" dirty="0" smtClean="0">
                <a:solidFill>
                  <a:schemeClr val="tx1"/>
                </a:solidFill>
              </a:rPr>
              <a:t>(continuous loop)</a:t>
            </a:r>
            <a:endParaRPr lang="en-SG" sz="2800" dirty="0">
              <a:solidFill>
                <a:schemeClr val="tx1"/>
              </a:solidFill>
            </a:endParaRPr>
          </a:p>
        </p:txBody>
      </p:sp>
      <p:sp>
        <p:nvSpPr>
          <p:cNvPr id="32" name="Rectangle: Rounded Corners 31">
            <a:extLst>
              <a:ext uri="{FF2B5EF4-FFF2-40B4-BE49-F238E27FC236}">
                <a16:creationId xmlns="" xmlns:a16="http://schemas.microsoft.com/office/drawing/2014/main" id="{69CD1995-CC46-4295-973F-01E0A1191EEF}"/>
              </a:ext>
            </a:extLst>
          </p:cNvPr>
          <p:cNvSpPr/>
          <p:nvPr/>
        </p:nvSpPr>
        <p:spPr>
          <a:xfrm>
            <a:off x="2195650" y="6219993"/>
            <a:ext cx="302018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Care Client Profile</a:t>
            </a:r>
            <a:endParaRPr lang="en-SG" sz="3000" dirty="0">
              <a:solidFill>
                <a:schemeClr val="tx1"/>
              </a:solidFill>
            </a:endParaRPr>
          </a:p>
        </p:txBody>
      </p:sp>
      <p:sp>
        <p:nvSpPr>
          <p:cNvPr id="33" name="Arrow: Right 32">
            <a:extLst>
              <a:ext uri="{FF2B5EF4-FFF2-40B4-BE49-F238E27FC236}">
                <a16:creationId xmlns="" xmlns:a16="http://schemas.microsoft.com/office/drawing/2014/main" id="{2186F255-4719-4B8C-8B80-BBDE3B3F5C10}"/>
              </a:ext>
            </a:extLst>
          </p:cNvPr>
          <p:cNvSpPr/>
          <p:nvPr/>
        </p:nvSpPr>
        <p:spPr>
          <a:xfrm rot="11781095">
            <a:off x="5307434" y="5102340"/>
            <a:ext cx="1601232"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34" name="Arrow: Right 33">
            <a:extLst>
              <a:ext uri="{FF2B5EF4-FFF2-40B4-BE49-F238E27FC236}">
                <a16:creationId xmlns="" xmlns:a16="http://schemas.microsoft.com/office/drawing/2014/main" id="{C06A3318-7AAB-4A49-BC97-D48A65792277}"/>
              </a:ext>
            </a:extLst>
          </p:cNvPr>
          <p:cNvSpPr/>
          <p:nvPr/>
        </p:nvSpPr>
        <p:spPr>
          <a:xfrm rot="9977818">
            <a:off x="5424007" y="6212399"/>
            <a:ext cx="1533344"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35" name="Rectangle: Rounded Corners 34">
            <a:extLst>
              <a:ext uri="{FF2B5EF4-FFF2-40B4-BE49-F238E27FC236}">
                <a16:creationId xmlns="" xmlns:a16="http://schemas.microsoft.com/office/drawing/2014/main" id="{02CF29DD-BAAB-4C83-89E2-3F3628B5717B}"/>
              </a:ext>
            </a:extLst>
          </p:cNvPr>
          <p:cNvSpPr/>
          <p:nvPr/>
        </p:nvSpPr>
        <p:spPr>
          <a:xfrm>
            <a:off x="2763137" y="7780808"/>
            <a:ext cx="2541069" cy="13716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smtClean="0">
                <a:solidFill>
                  <a:schemeClr val="tx1"/>
                </a:solidFill>
              </a:rPr>
              <a:t>Training</a:t>
            </a:r>
            <a:r>
              <a:rPr lang="en-US" sz="2100" b="1" dirty="0">
                <a:solidFill>
                  <a:schemeClr val="tx1"/>
                </a:solidFill>
              </a:rPr>
              <a:t>, </a:t>
            </a:r>
          </a:p>
          <a:p>
            <a:pPr algn="ctr"/>
            <a:r>
              <a:rPr lang="en-US" sz="2100" b="1" dirty="0">
                <a:solidFill>
                  <a:schemeClr val="tx1"/>
                </a:solidFill>
              </a:rPr>
              <a:t>Culture Workshop,</a:t>
            </a:r>
          </a:p>
          <a:p>
            <a:pPr algn="ctr"/>
            <a:r>
              <a:rPr lang="en-US" sz="2100" b="1" dirty="0" err="1">
                <a:solidFill>
                  <a:schemeClr val="tx1"/>
                </a:solidFill>
              </a:rPr>
              <a:t>Int</a:t>
            </a:r>
            <a:r>
              <a:rPr lang="en-US" sz="2100" b="1" dirty="0">
                <a:solidFill>
                  <a:schemeClr val="tx1"/>
                </a:solidFill>
              </a:rPr>
              <a:t> / Ext </a:t>
            </a:r>
            <a:r>
              <a:rPr lang="en-US" sz="2100" b="1" dirty="0" err="1">
                <a:solidFill>
                  <a:schemeClr val="tx1"/>
                </a:solidFill>
              </a:rPr>
              <a:t>Comms</a:t>
            </a:r>
            <a:endParaRPr lang="en-SG" sz="2100" b="1" dirty="0">
              <a:solidFill>
                <a:schemeClr val="tx1"/>
              </a:solidFill>
            </a:endParaRPr>
          </a:p>
        </p:txBody>
      </p:sp>
      <p:sp>
        <p:nvSpPr>
          <p:cNvPr id="36" name="Rectangle: Rounded Corners 35">
            <a:extLst>
              <a:ext uri="{FF2B5EF4-FFF2-40B4-BE49-F238E27FC236}">
                <a16:creationId xmlns="" xmlns:a16="http://schemas.microsoft.com/office/drawing/2014/main" id="{0E559BA5-443D-4DA6-82FB-8FD161E54716}"/>
              </a:ext>
            </a:extLst>
          </p:cNvPr>
          <p:cNvSpPr/>
          <p:nvPr/>
        </p:nvSpPr>
        <p:spPr>
          <a:xfrm>
            <a:off x="2140031" y="3068270"/>
            <a:ext cx="1994132" cy="72284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Knowledge Database</a:t>
            </a:r>
            <a:endParaRPr lang="en-SG" dirty="0">
              <a:solidFill>
                <a:schemeClr val="tx1"/>
              </a:solidFill>
            </a:endParaRPr>
          </a:p>
        </p:txBody>
      </p:sp>
      <p:sp>
        <p:nvSpPr>
          <p:cNvPr id="37" name="Arrow: Right 36">
            <a:extLst>
              <a:ext uri="{FF2B5EF4-FFF2-40B4-BE49-F238E27FC236}">
                <a16:creationId xmlns="" xmlns:a16="http://schemas.microsoft.com/office/drawing/2014/main" id="{08A84429-F7B4-47D1-B494-8F4ADC020304}"/>
              </a:ext>
            </a:extLst>
          </p:cNvPr>
          <p:cNvSpPr/>
          <p:nvPr/>
        </p:nvSpPr>
        <p:spPr>
          <a:xfrm rot="5400000">
            <a:off x="3500715" y="2444459"/>
            <a:ext cx="520674"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38" name="Arrow: Right 37">
            <a:extLst>
              <a:ext uri="{FF2B5EF4-FFF2-40B4-BE49-F238E27FC236}">
                <a16:creationId xmlns="" xmlns:a16="http://schemas.microsoft.com/office/drawing/2014/main" id="{697B8CD9-C4DA-489F-9367-A55A4931C1B7}"/>
              </a:ext>
            </a:extLst>
          </p:cNvPr>
          <p:cNvSpPr/>
          <p:nvPr/>
        </p:nvSpPr>
        <p:spPr>
          <a:xfrm rot="8792266">
            <a:off x="5489489" y="7253180"/>
            <a:ext cx="1596014"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40" name="Flowchart: Magnetic Disk 39">
            <a:extLst>
              <a:ext uri="{FF2B5EF4-FFF2-40B4-BE49-F238E27FC236}">
                <a16:creationId xmlns="" xmlns:a16="http://schemas.microsoft.com/office/drawing/2014/main" id="{82F569B5-E413-4D6E-80A2-46D2DA78F391}"/>
              </a:ext>
            </a:extLst>
          </p:cNvPr>
          <p:cNvSpPr/>
          <p:nvPr/>
        </p:nvSpPr>
        <p:spPr>
          <a:xfrm>
            <a:off x="5085418" y="9243371"/>
            <a:ext cx="2404154" cy="84009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Learning Management System</a:t>
            </a:r>
            <a:endParaRPr lang="en-SG" b="1" dirty="0">
              <a:solidFill>
                <a:schemeClr val="tx1"/>
              </a:solidFill>
            </a:endParaRPr>
          </a:p>
        </p:txBody>
      </p:sp>
      <p:cxnSp>
        <p:nvCxnSpPr>
          <p:cNvPr id="42" name="Straight Arrow Connector 41">
            <a:extLst>
              <a:ext uri="{FF2B5EF4-FFF2-40B4-BE49-F238E27FC236}">
                <a16:creationId xmlns="" xmlns:a16="http://schemas.microsoft.com/office/drawing/2014/main" id="{4276E96A-C776-4E6E-8190-CCCF8393C8D7}"/>
              </a:ext>
            </a:extLst>
          </p:cNvPr>
          <p:cNvCxnSpPr>
            <a:cxnSpLocks/>
            <a:stCxn id="35" idx="3"/>
          </p:cNvCxnSpPr>
          <p:nvPr/>
        </p:nvCxnSpPr>
        <p:spPr>
          <a:xfrm>
            <a:off x="5304206" y="8466608"/>
            <a:ext cx="699878" cy="6082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 xmlns:a16="http://schemas.microsoft.com/office/drawing/2014/main" id="{A7A07432-6E27-4DEB-9343-307E1D8EF2B7}"/>
              </a:ext>
            </a:extLst>
          </p:cNvPr>
          <p:cNvCxnSpPr>
            <a:cxnSpLocks/>
          </p:cNvCxnSpPr>
          <p:nvPr/>
        </p:nvCxnSpPr>
        <p:spPr>
          <a:xfrm flipH="1">
            <a:off x="6489375" y="8557802"/>
            <a:ext cx="570594" cy="50488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Arrow: Left-Right 38">
            <a:extLst>
              <a:ext uri="{FF2B5EF4-FFF2-40B4-BE49-F238E27FC236}">
                <a16:creationId xmlns="" xmlns:a16="http://schemas.microsoft.com/office/drawing/2014/main" id="{D3D40C48-B868-4423-9289-49A02913EC99}"/>
              </a:ext>
            </a:extLst>
          </p:cNvPr>
          <p:cNvSpPr/>
          <p:nvPr/>
        </p:nvSpPr>
        <p:spPr>
          <a:xfrm rot="16200000">
            <a:off x="-2061143" y="5852982"/>
            <a:ext cx="7474497" cy="817710"/>
          </a:xfrm>
          <a:prstGeom prst="lef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solidFill>
              </a:rPr>
              <a:t>Internal, external, consultants</a:t>
            </a:r>
            <a:endParaRPr lang="en-SG" sz="2700" b="1" dirty="0">
              <a:solidFill>
                <a:schemeClr val="tx1"/>
              </a:solidFill>
            </a:endParaRPr>
          </a:p>
        </p:txBody>
      </p:sp>
      <p:pic>
        <p:nvPicPr>
          <p:cNvPr id="3" name="Picture 2"/>
          <p:cNvPicPr>
            <a:picLocks noChangeAspect="1"/>
          </p:cNvPicPr>
          <p:nvPr/>
        </p:nvPicPr>
        <p:blipFill>
          <a:blip r:embed="rId5"/>
          <a:stretch>
            <a:fillRect/>
          </a:stretch>
        </p:blipFill>
        <p:spPr>
          <a:xfrm>
            <a:off x="14471008" y="650191"/>
            <a:ext cx="3550124" cy="1664387"/>
          </a:xfrm>
          <a:prstGeom prst="rect">
            <a:avLst/>
          </a:prstGeom>
        </p:spPr>
      </p:pic>
      <p:sp>
        <p:nvSpPr>
          <p:cNvPr id="41" name="Arrow: Left-Right 29">
            <a:extLst>
              <a:ext uri="{FF2B5EF4-FFF2-40B4-BE49-F238E27FC236}">
                <a16:creationId xmlns="" xmlns:a16="http://schemas.microsoft.com/office/drawing/2014/main" id="{CD1EA1AB-4439-4AEC-A51E-CB4AA1C0D577}"/>
              </a:ext>
            </a:extLst>
          </p:cNvPr>
          <p:cNvSpPr/>
          <p:nvPr/>
        </p:nvSpPr>
        <p:spPr>
          <a:xfrm>
            <a:off x="10263197" y="4265054"/>
            <a:ext cx="7985666" cy="1338798"/>
          </a:xfrm>
          <a:prstGeom prst="lef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solidFill>
              </a:rPr>
              <a:t>HR + Finance work flows </a:t>
            </a:r>
          </a:p>
          <a:p>
            <a:pPr algn="ctr"/>
            <a:r>
              <a:rPr lang="en-US" sz="2700" b="1" dirty="0">
                <a:solidFill>
                  <a:schemeClr val="tx1"/>
                </a:solidFill>
              </a:rPr>
              <a:t>Vendor: COUPA, </a:t>
            </a:r>
            <a:r>
              <a:rPr lang="en-US" sz="2700" b="1" dirty="0" err="1" smtClean="0">
                <a:solidFill>
                  <a:schemeClr val="tx1"/>
                </a:solidFill>
              </a:rPr>
              <a:t>Xero</a:t>
            </a:r>
            <a:r>
              <a:rPr lang="en-US" sz="2700" b="1" dirty="0" smtClean="0">
                <a:solidFill>
                  <a:schemeClr val="tx1"/>
                </a:solidFill>
              </a:rPr>
              <a:t>/</a:t>
            </a:r>
            <a:r>
              <a:rPr lang="en-US" sz="2700" b="1" dirty="0" err="1" smtClean="0">
                <a:solidFill>
                  <a:schemeClr val="tx1"/>
                </a:solidFill>
              </a:rPr>
              <a:t>Quicbook</a:t>
            </a:r>
            <a:r>
              <a:rPr lang="en-US" sz="2700" b="1" dirty="0" smtClean="0">
                <a:solidFill>
                  <a:schemeClr val="tx1"/>
                </a:solidFill>
              </a:rPr>
              <a:t> </a:t>
            </a:r>
            <a:r>
              <a:rPr lang="en-US" sz="2700" b="1" dirty="0">
                <a:solidFill>
                  <a:schemeClr val="tx1"/>
                </a:solidFill>
              </a:rPr>
              <a:t>systems</a:t>
            </a:r>
            <a:endParaRPr lang="en-SG" sz="2700" b="1" dirty="0">
              <a:solidFill>
                <a:schemeClr val="tx1"/>
              </a:solidFill>
            </a:endParaRPr>
          </a:p>
        </p:txBody>
      </p:sp>
      <p:sp>
        <p:nvSpPr>
          <p:cNvPr id="44" name="Rectangle: Rounded Corners 23">
            <a:extLst>
              <a:ext uri="{FF2B5EF4-FFF2-40B4-BE49-F238E27FC236}">
                <a16:creationId xmlns="" xmlns:a16="http://schemas.microsoft.com/office/drawing/2014/main" id="{904377BF-80BC-47D4-A7D5-BB9A207CF5EE}"/>
              </a:ext>
            </a:extLst>
          </p:cNvPr>
          <p:cNvSpPr/>
          <p:nvPr/>
        </p:nvSpPr>
        <p:spPr>
          <a:xfrm>
            <a:off x="3090863" y="9243371"/>
            <a:ext cx="1564376" cy="89545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Care Giver</a:t>
            </a:r>
            <a:endParaRPr lang="en-US" b="1" dirty="0">
              <a:solidFill>
                <a:schemeClr val="tx1"/>
              </a:solidFill>
            </a:endParaRPr>
          </a:p>
          <a:p>
            <a:pPr algn="ctr"/>
            <a:r>
              <a:rPr lang="en-US" b="1" dirty="0" smtClean="0">
                <a:solidFill>
                  <a:schemeClr val="tx1"/>
                </a:solidFill>
              </a:rPr>
              <a:t>Onboarding</a:t>
            </a:r>
            <a:endParaRPr lang="en-SG" b="1" dirty="0">
              <a:solidFill>
                <a:schemeClr val="tx1"/>
              </a:solidFill>
            </a:endParaRPr>
          </a:p>
        </p:txBody>
      </p:sp>
      <p:sp>
        <p:nvSpPr>
          <p:cNvPr id="45" name="Rectangle: Rounded Corners 34">
            <a:extLst>
              <a:ext uri="{FF2B5EF4-FFF2-40B4-BE49-F238E27FC236}">
                <a16:creationId xmlns="" xmlns:a16="http://schemas.microsoft.com/office/drawing/2014/main" id="{02CF29DD-BAAB-4C83-89E2-3F3628B5717B}"/>
              </a:ext>
            </a:extLst>
          </p:cNvPr>
          <p:cNvSpPr/>
          <p:nvPr/>
        </p:nvSpPr>
        <p:spPr>
          <a:xfrm>
            <a:off x="10954851" y="6725785"/>
            <a:ext cx="2120394" cy="121655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smtClean="0">
                <a:solidFill>
                  <a:schemeClr val="tx1"/>
                </a:solidFill>
              </a:rPr>
              <a:t>Monthly </a:t>
            </a:r>
            <a:r>
              <a:rPr lang="en-US" sz="2100" b="1" dirty="0">
                <a:solidFill>
                  <a:schemeClr val="tx1"/>
                </a:solidFill>
              </a:rPr>
              <a:t>Management Meetings</a:t>
            </a:r>
            <a:endParaRPr lang="en-SG" sz="2100" b="1" dirty="0">
              <a:solidFill>
                <a:schemeClr val="tx1"/>
              </a:solidFill>
            </a:endParaRPr>
          </a:p>
        </p:txBody>
      </p:sp>
      <p:sp>
        <p:nvSpPr>
          <p:cNvPr id="46" name="Arrow: Left-Right 29">
            <a:extLst>
              <a:ext uri="{FF2B5EF4-FFF2-40B4-BE49-F238E27FC236}">
                <a16:creationId xmlns="" xmlns:a16="http://schemas.microsoft.com/office/drawing/2014/main" id="{CD1EA1AB-4439-4AEC-A51E-CB4AA1C0D577}"/>
              </a:ext>
            </a:extLst>
          </p:cNvPr>
          <p:cNvSpPr/>
          <p:nvPr/>
        </p:nvSpPr>
        <p:spPr>
          <a:xfrm>
            <a:off x="7625619" y="9382221"/>
            <a:ext cx="10395514" cy="935980"/>
          </a:xfrm>
          <a:prstGeom prst="lef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solidFill>
              </a:rPr>
              <a:t>Collaboration tools : G-suite, Slack, Confluence, </a:t>
            </a:r>
            <a:r>
              <a:rPr lang="en-US" sz="2700" b="1" dirty="0" err="1">
                <a:solidFill>
                  <a:schemeClr val="tx1"/>
                </a:solidFill>
              </a:rPr>
              <a:t>Wrike</a:t>
            </a:r>
            <a:endParaRPr lang="en-SG" sz="2700" b="1" dirty="0">
              <a:solidFill>
                <a:schemeClr val="tx1"/>
              </a:solidFill>
            </a:endParaRPr>
          </a:p>
        </p:txBody>
      </p:sp>
    </p:spTree>
    <p:extLst>
      <p:ext uri="{BB962C8B-B14F-4D97-AF65-F5344CB8AC3E}">
        <p14:creationId xmlns:p14="http://schemas.microsoft.com/office/powerpoint/2010/main" val="27366547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7" name="TextBox 17"/>
          <p:cNvSpPr txBox="1"/>
          <p:nvPr/>
        </p:nvSpPr>
        <p:spPr>
          <a:xfrm>
            <a:off x="13584377" y="1456849"/>
            <a:ext cx="3311084" cy="1115690"/>
          </a:xfrm>
          <a:prstGeom prst="rect">
            <a:avLst/>
          </a:prstGeom>
        </p:spPr>
        <p:txBody>
          <a:bodyPr lIns="0" tIns="0" rIns="0" bIns="0" rtlCol="0" anchor="t">
            <a:spAutoFit/>
          </a:bodyPr>
          <a:lstStyle/>
          <a:p>
            <a:pPr algn="ctr" defTabSz="911048">
              <a:lnSpc>
                <a:spcPts val="4284"/>
              </a:lnSpc>
            </a:pPr>
            <a:r>
              <a:rPr lang="en-US" sz="3600" dirty="0">
                <a:solidFill>
                  <a:srgbClr val="FFFFFF"/>
                </a:solidFill>
                <a:latin typeface="Asap Regular"/>
              </a:rPr>
              <a:t>Adoption</a:t>
            </a:r>
          </a:p>
          <a:p>
            <a:pPr algn="ctr" defTabSz="911048">
              <a:lnSpc>
                <a:spcPts val="4284"/>
              </a:lnSpc>
            </a:pPr>
            <a:r>
              <a:rPr lang="en-US" sz="3600" dirty="0">
                <a:solidFill>
                  <a:srgbClr val="FFFFFF"/>
                </a:solidFill>
                <a:latin typeface="Asap Regular"/>
              </a:rPr>
              <a:t>2020</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Three possible Elder Care Pathways</a:t>
            </a:r>
            <a:endParaRPr lang="en-US" sz="5600" spc="281" dirty="0">
              <a:solidFill>
                <a:srgbClr val="072D92"/>
              </a:solidFill>
              <a:latin typeface="Asap Regular"/>
            </a:endParaRPr>
          </a:p>
        </p:txBody>
      </p:sp>
      <p:sp>
        <p:nvSpPr>
          <p:cNvPr id="25" name="Rounded Rectangle 24"/>
          <p:cNvSpPr/>
          <p:nvPr/>
        </p:nvSpPr>
        <p:spPr>
          <a:xfrm>
            <a:off x="1342746" y="1741888"/>
            <a:ext cx="4274233"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Nursing</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30" name="Rounded Rectangle 29"/>
          <p:cNvSpPr/>
          <p:nvPr/>
        </p:nvSpPr>
        <p:spPr>
          <a:xfrm>
            <a:off x="6541694" y="1741888"/>
            <a:ext cx="4787930"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Non-nursing</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31" name="Rounded Rectangle 30"/>
          <p:cNvSpPr/>
          <p:nvPr/>
        </p:nvSpPr>
        <p:spPr>
          <a:xfrm>
            <a:off x="12194348" y="1741888"/>
            <a:ext cx="4701113"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Domestic Helper</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32" name="Rounded Rectangle 31"/>
          <p:cNvSpPr/>
          <p:nvPr/>
        </p:nvSpPr>
        <p:spPr>
          <a:xfrm>
            <a:off x="3763857" y="4865122"/>
            <a:ext cx="4787930"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Volunteer</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33" name="Rounded Rectangle 32"/>
          <p:cNvSpPr/>
          <p:nvPr/>
        </p:nvSpPr>
        <p:spPr>
          <a:xfrm>
            <a:off x="9506567" y="4845664"/>
            <a:ext cx="4787930" cy="1879645"/>
          </a:xfrm>
          <a:prstGeom prst="roundRect">
            <a:avLst/>
          </a:prstGeom>
          <a:solidFill>
            <a:schemeClr val="accent5">
              <a:lumMod val="20000"/>
              <a:lumOff val="80000"/>
            </a:schemeClr>
          </a:solidFill>
          <a:ln>
            <a:prstDash val="lgDash"/>
          </a:ln>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Paid Professional</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cxnSp>
        <p:nvCxnSpPr>
          <p:cNvPr id="20" name="Straight Arrow Connector 19"/>
          <p:cNvCxnSpPr/>
          <p:nvPr/>
        </p:nvCxnSpPr>
        <p:spPr>
          <a:xfrm flipH="1">
            <a:off x="7159553" y="3621533"/>
            <a:ext cx="948890" cy="1110494"/>
          </a:xfrm>
          <a:prstGeom prst="straightConnector1">
            <a:avLst/>
          </a:prstGeom>
          <a:ln w="88900">
            <a:solidFill>
              <a:schemeClr val="accent1">
                <a:shade val="95000"/>
                <a:satMod val="105000"/>
                <a:alpha val="94000"/>
              </a:schemeClr>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10034538" y="3732054"/>
            <a:ext cx="665883" cy="999973"/>
          </a:xfrm>
          <a:prstGeom prst="straightConnector1">
            <a:avLst/>
          </a:prstGeom>
          <a:ln w="88900">
            <a:solidFill>
              <a:schemeClr val="accent1">
                <a:shade val="95000"/>
                <a:satMod val="105000"/>
                <a:alpha val="94000"/>
              </a:scheme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stretch>
            <a:fillRect/>
          </a:stretch>
        </p:blipFill>
        <p:spPr>
          <a:xfrm>
            <a:off x="7370687" y="7260780"/>
            <a:ext cx="2362200" cy="1704975"/>
          </a:xfrm>
          <a:prstGeom prst="rect">
            <a:avLst/>
          </a:prstGeom>
        </p:spPr>
      </p:pic>
      <p:cxnSp>
        <p:nvCxnSpPr>
          <p:cNvPr id="22" name="Straight Arrow Connector 21"/>
          <p:cNvCxnSpPr/>
          <p:nvPr/>
        </p:nvCxnSpPr>
        <p:spPr>
          <a:xfrm>
            <a:off x="6157822" y="6947990"/>
            <a:ext cx="1001731" cy="1040366"/>
          </a:xfrm>
          <a:prstGeom prst="straightConnector1">
            <a:avLst/>
          </a:prstGeom>
          <a:ln w="88900">
            <a:solidFill>
              <a:schemeClr val="accent1">
                <a:shade val="95000"/>
                <a:satMod val="105000"/>
                <a:alpha val="94000"/>
              </a:schemeClr>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623356" y="3904889"/>
            <a:ext cx="3835217" cy="461665"/>
          </a:xfrm>
          <a:prstGeom prst="rect">
            <a:avLst/>
          </a:prstGeom>
          <a:noFill/>
        </p:spPr>
        <p:txBody>
          <a:bodyPr wrap="none" rtlCol="0">
            <a:spAutoFit/>
          </a:bodyPr>
          <a:lstStyle/>
          <a:p>
            <a:r>
              <a:rPr lang="en-SG" sz="2400" dirty="0" err="1" smtClean="0"/>
              <a:t>SenzeHub</a:t>
            </a:r>
            <a:r>
              <a:rPr lang="en-SG" sz="2400" dirty="0" smtClean="0"/>
              <a:t> Elder Care Training</a:t>
            </a:r>
            <a:endParaRPr lang="en-SG" sz="2400" dirty="0"/>
          </a:p>
        </p:txBody>
      </p:sp>
      <p:cxnSp>
        <p:nvCxnSpPr>
          <p:cNvPr id="26" name="Straight Arrow Connector 25"/>
          <p:cNvCxnSpPr/>
          <p:nvPr/>
        </p:nvCxnSpPr>
        <p:spPr>
          <a:xfrm flipV="1">
            <a:off x="10002212" y="6838946"/>
            <a:ext cx="1327412" cy="1149410"/>
          </a:xfrm>
          <a:prstGeom prst="straightConnector1">
            <a:avLst/>
          </a:prstGeom>
          <a:ln w="88900">
            <a:solidFill>
              <a:schemeClr val="accent1">
                <a:shade val="95000"/>
                <a:satMod val="105000"/>
                <a:alpha val="94000"/>
              </a:scheme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853800" y="7974194"/>
            <a:ext cx="5109732" cy="2308324"/>
          </a:xfrm>
          <a:prstGeom prst="rect">
            <a:avLst/>
          </a:prstGeom>
          <a:noFill/>
        </p:spPr>
        <p:txBody>
          <a:bodyPr wrap="none" rtlCol="0">
            <a:spAutoFit/>
          </a:bodyPr>
          <a:lstStyle/>
          <a:p>
            <a:r>
              <a:rPr lang="en-SG" sz="2400" dirty="0" smtClean="0"/>
              <a:t>Initial attachments:</a:t>
            </a:r>
          </a:p>
          <a:p>
            <a:r>
              <a:rPr lang="en-SG" sz="2400" dirty="0" smtClean="0"/>
              <a:t>Welfare Agency</a:t>
            </a:r>
          </a:p>
          <a:p>
            <a:r>
              <a:rPr lang="en-SG" sz="2400" dirty="0" smtClean="0"/>
              <a:t>Aged Home</a:t>
            </a:r>
          </a:p>
          <a:p>
            <a:r>
              <a:rPr lang="en-SG" sz="2400" dirty="0" smtClean="0">
                <a:solidFill>
                  <a:srgbClr val="FF0000"/>
                </a:solidFill>
              </a:rPr>
              <a:t>Elder Care centres</a:t>
            </a:r>
          </a:p>
          <a:p>
            <a:r>
              <a:rPr lang="en-SG" sz="2400" dirty="0" smtClean="0">
                <a:solidFill>
                  <a:srgbClr val="FF0000"/>
                </a:solidFill>
              </a:rPr>
              <a:t>Home visits (refer to subsequent slides)</a:t>
            </a:r>
          </a:p>
          <a:p>
            <a:endParaRPr lang="en-SG" sz="2400" dirty="0"/>
          </a:p>
        </p:txBody>
      </p:sp>
      <p:sp>
        <p:nvSpPr>
          <p:cNvPr id="15" name="Rounded Rectangular Callout 14"/>
          <p:cNvSpPr/>
          <p:nvPr/>
        </p:nvSpPr>
        <p:spPr>
          <a:xfrm>
            <a:off x="783480" y="4732027"/>
            <a:ext cx="2556162" cy="1429736"/>
          </a:xfrm>
          <a:prstGeom prst="wedgeRoundRectCallout">
            <a:avLst>
              <a:gd name="adj1" fmla="val 31438"/>
              <a:gd name="adj2" fmla="val -11879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4400" dirty="0" smtClean="0"/>
              <a:t>Homage</a:t>
            </a:r>
          </a:p>
          <a:p>
            <a:pPr algn="ctr"/>
            <a:r>
              <a:rPr lang="en-SG" sz="4400" dirty="0" smtClean="0"/>
              <a:t>Jaga-Me</a:t>
            </a:r>
            <a:endParaRPr lang="en-SG" sz="4400" dirty="0"/>
          </a:p>
        </p:txBody>
      </p:sp>
      <p:sp>
        <p:nvSpPr>
          <p:cNvPr id="29" name="TextBox 28"/>
          <p:cNvSpPr txBox="1"/>
          <p:nvPr/>
        </p:nvSpPr>
        <p:spPr>
          <a:xfrm>
            <a:off x="14442909" y="4899954"/>
            <a:ext cx="4050661" cy="1938992"/>
          </a:xfrm>
          <a:prstGeom prst="rect">
            <a:avLst/>
          </a:prstGeom>
          <a:noFill/>
        </p:spPr>
        <p:txBody>
          <a:bodyPr wrap="none" rtlCol="0">
            <a:spAutoFit/>
          </a:bodyPr>
          <a:lstStyle/>
          <a:p>
            <a:r>
              <a:rPr lang="en-SG" sz="2400" dirty="0" smtClean="0"/>
              <a:t>Permanent full time</a:t>
            </a:r>
          </a:p>
          <a:p>
            <a:r>
              <a:rPr lang="en-SG" sz="2400" dirty="0" smtClean="0"/>
              <a:t>Permanent part time</a:t>
            </a:r>
          </a:p>
          <a:p>
            <a:r>
              <a:rPr lang="en-SG" sz="2400" dirty="0" smtClean="0"/>
              <a:t>On call, or “advanced booking”</a:t>
            </a:r>
          </a:p>
          <a:p>
            <a:r>
              <a:rPr lang="en-SG" sz="2400" dirty="0" smtClean="0"/>
              <a:t>basis</a:t>
            </a:r>
          </a:p>
          <a:p>
            <a:endParaRPr lang="en-SG" sz="2400" dirty="0"/>
          </a:p>
        </p:txBody>
      </p:sp>
      <p:sp>
        <p:nvSpPr>
          <p:cNvPr id="36" name="TextBox 35"/>
          <p:cNvSpPr txBox="1"/>
          <p:nvPr/>
        </p:nvSpPr>
        <p:spPr>
          <a:xfrm>
            <a:off x="15826033" y="7331638"/>
            <a:ext cx="1910459" cy="1200329"/>
          </a:xfrm>
          <a:prstGeom prst="rect">
            <a:avLst/>
          </a:prstGeom>
          <a:noFill/>
        </p:spPr>
        <p:txBody>
          <a:bodyPr wrap="none" rtlCol="0">
            <a:spAutoFit/>
          </a:bodyPr>
          <a:lstStyle/>
          <a:p>
            <a:r>
              <a:rPr lang="en-SG" sz="2400" dirty="0" smtClean="0"/>
              <a:t>Facilitates the</a:t>
            </a:r>
          </a:p>
          <a:p>
            <a:r>
              <a:rPr lang="en-SG" sz="2400" dirty="0" smtClean="0"/>
              <a:t>ecosystem</a:t>
            </a:r>
          </a:p>
          <a:p>
            <a:endParaRPr lang="en-SG" sz="2400" dirty="0"/>
          </a:p>
        </p:txBody>
      </p:sp>
      <p:sp>
        <p:nvSpPr>
          <p:cNvPr id="37" name="TextBox 36"/>
          <p:cNvSpPr txBox="1"/>
          <p:nvPr/>
        </p:nvSpPr>
        <p:spPr>
          <a:xfrm>
            <a:off x="3732986" y="6962306"/>
            <a:ext cx="3173818" cy="2677656"/>
          </a:xfrm>
          <a:prstGeom prst="rect">
            <a:avLst/>
          </a:prstGeom>
          <a:noFill/>
        </p:spPr>
        <p:txBody>
          <a:bodyPr wrap="none" rtlCol="0">
            <a:spAutoFit/>
          </a:bodyPr>
          <a:lstStyle/>
          <a:p>
            <a:r>
              <a:rPr lang="en-SG" sz="2400" dirty="0" smtClean="0"/>
              <a:t>Trained to apply</a:t>
            </a:r>
          </a:p>
          <a:p>
            <a:r>
              <a:rPr lang="en-SG" sz="2400" dirty="0"/>
              <a:t>t</a:t>
            </a:r>
            <a:r>
              <a:rPr lang="en-SG" sz="2400" dirty="0" smtClean="0"/>
              <a:t>he principles around</a:t>
            </a:r>
          </a:p>
          <a:p>
            <a:r>
              <a:rPr lang="en-SG" sz="2400" dirty="0"/>
              <a:t>l</a:t>
            </a:r>
            <a:r>
              <a:rPr lang="en-SG" sz="2400" dirty="0" smtClean="0"/>
              <a:t>evels of care.</a:t>
            </a:r>
          </a:p>
          <a:p>
            <a:r>
              <a:rPr lang="en-SG" sz="2400" dirty="0" smtClean="0"/>
              <a:t>May recommend calling</a:t>
            </a:r>
          </a:p>
          <a:p>
            <a:r>
              <a:rPr lang="en-SG" sz="2400" dirty="0" smtClean="0"/>
              <a:t>n professional nurses </a:t>
            </a:r>
          </a:p>
          <a:p>
            <a:r>
              <a:rPr lang="en-SG" sz="2400" dirty="0" smtClean="0"/>
              <a:t>If the need arises</a:t>
            </a:r>
          </a:p>
          <a:p>
            <a:endParaRPr lang="en-SG" sz="2400" dirty="0"/>
          </a:p>
        </p:txBody>
      </p:sp>
      <p:sp>
        <p:nvSpPr>
          <p:cNvPr id="28" name="Rounded Rectangular Callout 27"/>
          <p:cNvSpPr/>
          <p:nvPr/>
        </p:nvSpPr>
        <p:spPr>
          <a:xfrm>
            <a:off x="460376" y="6517532"/>
            <a:ext cx="3061475" cy="3463049"/>
          </a:xfrm>
          <a:prstGeom prst="wedgeRoundRectCallout">
            <a:avLst>
              <a:gd name="adj1" fmla="val 58132"/>
              <a:gd name="adj2" fmla="val -45926"/>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2000" dirty="0" smtClean="0">
                <a:solidFill>
                  <a:schemeClr val="tx1"/>
                </a:solidFill>
              </a:rPr>
              <a:t>Initial pool from those who had been elder care givers either on personal basis (gave up jobs) OR have an innate natural interest. Some reference checks may be necessary to validate interest and best fit, especially for </a:t>
            </a:r>
            <a:r>
              <a:rPr lang="en-SG" sz="2000" dirty="0" smtClean="0">
                <a:solidFill>
                  <a:srgbClr val="FF0000"/>
                </a:solidFill>
              </a:rPr>
              <a:t>Home Visits</a:t>
            </a:r>
            <a:endParaRPr lang="en-SG" sz="2000" dirty="0">
              <a:solidFill>
                <a:srgbClr val="FF0000"/>
              </a:solidFill>
            </a:endParaRPr>
          </a:p>
        </p:txBody>
      </p:sp>
      <p:pic>
        <p:nvPicPr>
          <p:cNvPr id="4" name="Picture 3"/>
          <p:cNvPicPr>
            <a:picLocks noChangeAspect="1"/>
          </p:cNvPicPr>
          <p:nvPr/>
        </p:nvPicPr>
        <p:blipFill>
          <a:blip r:embed="rId4"/>
          <a:stretch>
            <a:fillRect/>
          </a:stretch>
        </p:blipFill>
        <p:spPr>
          <a:xfrm>
            <a:off x="12888705" y="6968678"/>
            <a:ext cx="2882021" cy="1572537"/>
          </a:xfrm>
          <a:prstGeom prst="rect">
            <a:avLst/>
          </a:prstGeom>
        </p:spPr>
      </p:pic>
    </p:spTree>
    <p:extLst>
      <p:ext uri="{BB962C8B-B14F-4D97-AF65-F5344CB8AC3E}">
        <p14:creationId xmlns:p14="http://schemas.microsoft.com/office/powerpoint/2010/main" val="4289391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7" name="TextBox 17"/>
          <p:cNvSpPr txBox="1"/>
          <p:nvPr/>
        </p:nvSpPr>
        <p:spPr>
          <a:xfrm>
            <a:off x="13331462" y="1538649"/>
            <a:ext cx="3311084" cy="1115690"/>
          </a:xfrm>
          <a:prstGeom prst="rect">
            <a:avLst/>
          </a:prstGeom>
        </p:spPr>
        <p:txBody>
          <a:bodyPr lIns="0" tIns="0" rIns="0" bIns="0" rtlCol="0" anchor="t">
            <a:spAutoFit/>
          </a:bodyPr>
          <a:lstStyle/>
          <a:p>
            <a:pPr algn="ctr" defTabSz="911048">
              <a:lnSpc>
                <a:spcPts val="4284"/>
              </a:lnSpc>
            </a:pPr>
            <a:r>
              <a:rPr lang="en-US" sz="3600" dirty="0">
                <a:solidFill>
                  <a:srgbClr val="FFFFFF"/>
                </a:solidFill>
                <a:latin typeface="Asap Regular"/>
              </a:rPr>
              <a:t>Adoption</a:t>
            </a:r>
          </a:p>
          <a:p>
            <a:pPr algn="ctr" defTabSz="911048">
              <a:lnSpc>
                <a:spcPts val="4284"/>
              </a:lnSpc>
            </a:pPr>
            <a:r>
              <a:rPr lang="en-US" sz="3600" dirty="0">
                <a:solidFill>
                  <a:srgbClr val="FFFFFF"/>
                </a:solidFill>
                <a:latin typeface="Asap Regular"/>
              </a:rPr>
              <a:t>2020</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3 Broad Types of Care</a:t>
            </a:r>
            <a:endParaRPr lang="en-US" sz="5600" spc="281" dirty="0">
              <a:solidFill>
                <a:srgbClr val="072D92"/>
              </a:solidFill>
              <a:latin typeface="Asap Regular"/>
            </a:endParaRPr>
          </a:p>
        </p:txBody>
      </p:sp>
      <p:sp>
        <p:nvSpPr>
          <p:cNvPr id="25" name="Rounded Rectangle 24"/>
          <p:cNvSpPr/>
          <p:nvPr/>
        </p:nvSpPr>
        <p:spPr>
          <a:xfrm>
            <a:off x="1319531" y="1823688"/>
            <a:ext cx="4274233"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Supervisory</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30" name="Rounded Rectangle 29"/>
          <p:cNvSpPr/>
          <p:nvPr/>
        </p:nvSpPr>
        <p:spPr>
          <a:xfrm>
            <a:off x="1062682" y="4322932"/>
            <a:ext cx="4787930"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Personal</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31" name="Rounded Rectangle 30"/>
          <p:cNvSpPr/>
          <p:nvPr/>
        </p:nvSpPr>
        <p:spPr>
          <a:xfrm>
            <a:off x="1149499" y="6977579"/>
            <a:ext cx="4701113"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Directed</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18" name="Rounded Rectangle 17"/>
          <p:cNvSpPr/>
          <p:nvPr/>
        </p:nvSpPr>
        <p:spPr>
          <a:xfrm>
            <a:off x="6628922" y="1823688"/>
            <a:ext cx="10145105"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noProof="0" dirty="0" smtClean="0">
                <a:solidFill>
                  <a:srgbClr val="4BACC6">
                    <a:lumMod val="50000"/>
                  </a:srgbClr>
                </a:solidFill>
                <a:effectLst>
                  <a:outerShdw blurRad="38100" dist="38100" dir="2700000" algn="tl">
                    <a:srgbClr val="000000">
                      <a:alpha val="43137"/>
                    </a:srgbClr>
                  </a:outerShdw>
                </a:effectLst>
                <a:latin typeface="Calibri"/>
              </a:rPr>
              <a:t>Monitor a Care Client</a:t>
            </a:r>
          </a:p>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dirty="0" smtClean="0">
                <a:ln>
                  <a:noFill/>
                </a:ln>
                <a:solidFill>
                  <a:srgbClr val="4BACC6">
                    <a:lumMod val="50000"/>
                  </a:srgbClr>
                </a:solidFill>
                <a:effectLst>
                  <a:outerShdw blurRad="38100" dist="38100" dir="2700000" algn="tl">
                    <a:srgbClr val="000000">
                      <a:alpha val="43137"/>
                    </a:srgbClr>
                  </a:outerShdw>
                </a:effectLst>
                <a:uLnTx/>
                <a:uFillTx/>
                <a:latin typeface="Calibri"/>
              </a:rPr>
              <a:t>Be alert to functioning</a:t>
            </a:r>
            <a:r>
              <a:rPr kumimoji="0" lang="en-US" sz="3200" b="1" i="0" u="none" strike="noStrike" kern="1200" cap="none" spc="0" normalizeH="0" dirty="0" smtClean="0">
                <a:ln>
                  <a:noFill/>
                </a:ln>
                <a:solidFill>
                  <a:srgbClr val="4BACC6">
                    <a:lumMod val="50000"/>
                  </a:srgbClr>
                </a:solidFill>
                <a:effectLst>
                  <a:outerShdw blurRad="38100" dist="38100" dir="2700000" algn="tl">
                    <a:srgbClr val="000000">
                      <a:alpha val="43137"/>
                    </a:srgbClr>
                  </a:outerShdw>
                </a:effectLst>
                <a:uLnTx/>
                <a:uFillTx/>
                <a:latin typeface="Calibri"/>
              </a:rPr>
              <a:t> and continuing needs</a:t>
            </a:r>
          </a:p>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baseline="0" noProof="0" dirty="0" smtClean="0">
                <a:solidFill>
                  <a:srgbClr val="4BACC6">
                    <a:lumMod val="50000"/>
                  </a:srgbClr>
                </a:solidFill>
                <a:effectLst>
                  <a:outerShdw blurRad="38100" dist="38100" dir="2700000" algn="tl">
                    <a:srgbClr val="000000">
                      <a:alpha val="43137"/>
                    </a:srgbClr>
                  </a:outerShdw>
                </a:effectLst>
                <a:latin typeface="Calibri"/>
              </a:rPr>
              <a:t>Ability</a:t>
            </a:r>
            <a:r>
              <a:rPr lang="en-US" sz="3200" b="1" noProof="0" dirty="0" smtClean="0">
                <a:solidFill>
                  <a:srgbClr val="4BACC6">
                    <a:lumMod val="50000"/>
                  </a:srgbClr>
                </a:solidFill>
                <a:effectLst>
                  <a:outerShdw blurRad="38100" dist="38100" dir="2700000" algn="tl">
                    <a:srgbClr val="000000">
                      <a:alpha val="43137"/>
                    </a:srgbClr>
                  </a:outerShdw>
                </a:effectLst>
                <a:latin typeface="Calibri"/>
              </a:rPr>
              <a:t> to intervene in an emergency</a:t>
            </a:r>
          </a:p>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dirty="0" smtClean="0">
                <a:ln>
                  <a:noFill/>
                </a:ln>
                <a:solidFill>
                  <a:srgbClr val="4BACC6">
                    <a:lumMod val="50000"/>
                  </a:srgbClr>
                </a:solidFill>
                <a:effectLst>
                  <a:outerShdw blurRad="38100" dist="38100" dir="2700000" algn="tl">
                    <a:srgbClr val="000000">
                      <a:alpha val="43137"/>
                    </a:srgbClr>
                  </a:outerShdw>
                </a:effectLst>
                <a:uLnTx/>
                <a:uFillTx/>
                <a:latin typeface="Calibri"/>
              </a:rPr>
              <a:t>Assist</a:t>
            </a:r>
            <a:r>
              <a:rPr kumimoji="0" lang="en-US" sz="3200" b="1" i="0" u="none" strike="noStrike" kern="1200" cap="none" spc="0" normalizeH="0" dirty="0" smtClean="0">
                <a:ln>
                  <a:noFill/>
                </a:ln>
                <a:solidFill>
                  <a:srgbClr val="4BACC6">
                    <a:lumMod val="50000"/>
                  </a:srgbClr>
                </a:solidFill>
                <a:effectLst>
                  <a:outerShdw blurRad="38100" dist="38100" dir="2700000" algn="tl">
                    <a:srgbClr val="000000">
                      <a:alpha val="43137"/>
                    </a:srgbClr>
                  </a:outerShdw>
                </a:effectLst>
                <a:uLnTx/>
                <a:uFillTx/>
                <a:latin typeface="Calibri"/>
              </a:rPr>
              <a:t> with self administration of medication</a:t>
            </a:r>
            <a:endParaRPr kumimoji="0" lang="en-US" sz="32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ndParaRPr>
          </a:p>
        </p:txBody>
      </p:sp>
      <p:sp>
        <p:nvSpPr>
          <p:cNvPr id="19" name="Rounded Rectangle 18"/>
          <p:cNvSpPr/>
          <p:nvPr/>
        </p:nvSpPr>
        <p:spPr>
          <a:xfrm>
            <a:off x="6687287" y="4322931"/>
            <a:ext cx="10145105"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noProof="0" dirty="0" smtClean="0">
                <a:solidFill>
                  <a:srgbClr val="4BACC6">
                    <a:lumMod val="50000"/>
                  </a:srgbClr>
                </a:solidFill>
                <a:effectLst>
                  <a:outerShdw blurRad="38100" dist="38100" dir="2700000" algn="tl">
                    <a:srgbClr val="000000">
                      <a:alpha val="43137"/>
                    </a:srgbClr>
                  </a:outerShdw>
                </a:effectLst>
                <a:latin typeface="Calibri"/>
              </a:rPr>
              <a:t>Assist with activities of daily living</a:t>
            </a:r>
          </a:p>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dirty="0" smtClean="0">
                <a:ln>
                  <a:noFill/>
                </a:ln>
                <a:solidFill>
                  <a:srgbClr val="4BACC6">
                    <a:lumMod val="50000"/>
                  </a:srgbClr>
                </a:solidFill>
                <a:effectLst>
                  <a:outerShdw blurRad="38100" dist="38100" dir="2700000" algn="tl">
                    <a:srgbClr val="000000">
                      <a:alpha val="43137"/>
                    </a:srgbClr>
                  </a:outerShdw>
                </a:effectLst>
                <a:uLnTx/>
                <a:uFillTx/>
                <a:latin typeface="Calibri"/>
              </a:rPr>
              <a:t>Co-ordinate</a:t>
            </a:r>
            <a:r>
              <a:rPr kumimoji="0" lang="en-US" sz="3200" b="1" i="0" u="none" strike="noStrike" kern="1200" cap="none" spc="0" normalizeH="0" dirty="0" smtClean="0">
                <a:ln>
                  <a:noFill/>
                </a:ln>
                <a:solidFill>
                  <a:srgbClr val="4BACC6">
                    <a:lumMod val="50000"/>
                  </a:srgbClr>
                </a:solidFill>
                <a:effectLst>
                  <a:outerShdw blurRad="38100" dist="38100" dir="2700000" algn="tl">
                    <a:srgbClr val="000000">
                      <a:alpha val="43137"/>
                    </a:srgbClr>
                  </a:outerShdw>
                </a:effectLst>
                <a:uLnTx/>
                <a:uFillTx/>
                <a:latin typeface="Calibri"/>
              </a:rPr>
              <a:t> with outside and ancillary services</a:t>
            </a:r>
          </a:p>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baseline="0" noProof="0" dirty="0" smtClean="0">
                <a:solidFill>
                  <a:srgbClr val="4BACC6">
                    <a:lumMod val="50000"/>
                  </a:srgbClr>
                </a:solidFill>
                <a:effectLst>
                  <a:outerShdw blurRad="38100" dist="38100" dir="2700000" algn="tl">
                    <a:srgbClr val="000000">
                      <a:alpha val="43137"/>
                    </a:srgbClr>
                  </a:outerShdw>
                </a:effectLst>
                <a:latin typeface="Calibri"/>
              </a:rPr>
              <a:t>Oversee</a:t>
            </a:r>
            <a:r>
              <a:rPr lang="en-US" sz="3200" b="1" noProof="0" dirty="0" smtClean="0">
                <a:solidFill>
                  <a:srgbClr val="4BACC6">
                    <a:lumMod val="50000"/>
                  </a:srgbClr>
                </a:solidFill>
                <a:effectLst>
                  <a:outerShdw blurRad="38100" dist="38100" dir="2700000" algn="tl">
                    <a:srgbClr val="000000">
                      <a:alpha val="43137"/>
                    </a:srgbClr>
                  </a:outerShdw>
                </a:effectLst>
                <a:latin typeface="Calibri"/>
              </a:rPr>
              <a:t> medication and treatment provided by doctors and nurses</a:t>
            </a:r>
            <a:endParaRPr kumimoji="0" lang="en-US" sz="32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ndParaRPr>
          </a:p>
        </p:txBody>
      </p:sp>
      <p:sp>
        <p:nvSpPr>
          <p:cNvPr id="22" name="Rounded Rectangle 21"/>
          <p:cNvSpPr/>
          <p:nvPr/>
        </p:nvSpPr>
        <p:spPr>
          <a:xfrm>
            <a:off x="6784562" y="7025052"/>
            <a:ext cx="10145105"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685800" lvl="0" indent="-685800">
              <a:buFont typeface="Arial" panose="020B0604020202020204" pitchFamily="34" charset="0"/>
              <a:buChar char="•"/>
              <a:defRPr/>
            </a:pPr>
            <a:r>
              <a:rPr lang="en-SG" sz="3200" b="1" dirty="0" smtClean="0">
                <a:solidFill>
                  <a:srgbClr val="4BACC6">
                    <a:lumMod val="50000"/>
                  </a:srgbClr>
                </a:solidFill>
                <a:effectLst>
                  <a:outerShdw blurRad="38100" dist="38100" dir="2700000" algn="tl">
                    <a:srgbClr val="000000">
                      <a:alpha val="43137"/>
                    </a:srgbClr>
                  </a:outerShdw>
                </a:effectLst>
              </a:rPr>
              <a:t>Assist Care Clients who are incapable </a:t>
            </a:r>
            <a:r>
              <a:rPr lang="en-SG" sz="3200" b="1" dirty="0">
                <a:solidFill>
                  <a:srgbClr val="4BACC6">
                    <a:lumMod val="50000"/>
                  </a:srgbClr>
                </a:solidFill>
                <a:effectLst>
                  <a:outerShdw blurRad="38100" dist="38100" dir="2700000" algn="tl">
                    <a:srgbClr val="000000">
                      <a:alpha val="43137"/>
                    </a:srgbClr>
                  </a:outerShdw>
                </a:effectLst>
              </a:rPr>
              <a:t>of recognizing danger, summoning assistance, expressing </a:t>
            </a:r>
            <a:r>
              <a:rPr lang="en-SG" sz="3200" b="1" dirty="0" smtClean="0">
                <a:solidFill>
                  <a:srgbClr val="4BACC6">
                    <a:lumMod val="50000"/>
                  </a:srgbClr>
                </a:solidFill>
                <a:effectLst>
                  <a:outerShdw blurRad="38100" dist="38100" dir="2700000" algn="tl">
                    <a:srgbClr val="000000">
                      <a:alpha val="43137"/>
                    </a:srgbClr>
                  </a:outerShdw>
                </a:effectLst>
              </a:rPr>
              <a:t>need</a:t>
            </a:r>
            <a:r>
              <a:rPr lang="en-SG" sz="3200" b="1" dirty="0">
                <a:solidFill>
                  <a:srgbClr val="4BACC6">
                    <a:lumMod val="50000"/>
                  </a:srgbClr>
                </a:solidFill>
                <a:effectLst>
                  <a:outerShdw blurRad="38100" dist="38100" dir="2700000" algn="tl">
                    <a:srgbClr val="000000">
                      <a:alpha val="43137"/>
                    </a:srgbClr>
                  </a:outerShdw>
                </a:effectLst>
              </a:rPr>
              <a:t>, or making basic care </a:t>
            </a:r>
            <a:r>
              <a:rPr lang="en-SG" sz="3200" b="1" dirty="0" smtClean="0">
                <a:solidFill>
                  <a:srgbClr val="4BACC6">
                    <a:lumMod val="50000"/>
                  </a:srgbClr>
                </a:solidFill>
                <a:effectLst>
                  <a:outerShdw blurRad="38100" dist="38100" dir="2700000" algn="tl">
                    <a:srgbClr val="000000">
                      <a:alpha val="43137"/>
                    </a:srgbClr>
                  </a:outerShdw>
                </a:effectLst>
              </a:rPr>
              <a:t>decisions</a:t>
            </a:r>
            <a:r>
              <a:rPr lang="en-SG" sz="3200" b="1" dirty="0">
                <a:solidFill>
                  <a:srgbClr val="4BACC6">
                    <a:lumMod val="50000"/>
                  </a:srgbClr>
                </a:solidFill>
                <a:effectLst>
                  <a:outerShdw blurRad="38100" dist="38100" dir="2700000" algn="tl">
                    <a:srgbClr val="000000">
                      <a:alpha val="43137"/>
                    </a:srgbClr>
                  </a:outerShdw>
                </a:effectLst>
              </a:rPr>
              <a:t> </a:t>
            </a:r>
            <a:r>
              <a:rPr lang="en-SG" sz="3200" b="1" dirty="0" smtClean="0">
                <a:solidFill>
                  <a:srgbClr val="4BACC6">
                    <a:lumMod val="50000"/>
                  </a:srgbClr>
                </a:solidFill>
                <a:effectLst>
                  <a:outerShdw blurRad="38100" dist="38100" dir="2700000" algn="tl">
                    <a:srgbClr val="000000">
                      <a:alpha val="43137"/>
                    </a:srgbClr>
                  </a:outerShdw>
                </a:effectLst>
              </a:rPr>
              <a:t>(</a:t>
            </a:r>
            <a:r>
              <a:rPr lang="en-SG" sz="3200" b="1" dirty="0" err="1" smtClean="0">
                <a:solidFill>
                  <a:srgbClr val="4BACC6">
                    <a:lumMod val="50000"/>
                  </a:srgbClr>
                </a:solidFill>
                <a:effectLst>
                  <a:outerShdw blurRad="38100" dist="38100" dir="2700000" algn="tl">
                    <a:srgbClr val="000000">
                      <a:alpha val="43137"/>
                    </a:srgbClr>
                  </a:outerShdw>
                </a:effectLst>
              </a:rPr>
              <a:t>eg</a:t>
            </a:r>
            <a:r>
              <a:rPr lang="en-SG" sz="3200" b="1" dirty="0" smtClean="0">
                <a:solidFill>
                  <a:srgbClr val="4BACC6">
                    <a:lumMod val="50000"/>
                  </a:srgbClr>
                </a:solidFill>
                <a:effectLst>
                  <a:outerShdw blurRad="38100" dist="38100" dir="2700000" algn="tl">
                    <a:srgbClr val="000000">
                      <a:alpha val="43137"/>
                    </a:srgbClr>
                  </a:outerShdw>
                </a:effectLst>
              </a:rPr>
              <a:t> Alzheimer’s)</a:t>
            </a:r>
            <a:endParaRPr kumimoji="0" lang="en-US" sz="32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ndParaRPr>
          </a:p>
        </p:txBody>
      </p:sp>
      <p:sp>
        <p:nvSpPr>
          <p:cNvPr id="2" name="Up-Down Arrow 1"/>
          <p:cNvSpPr/>
          <p:nvPr/>
        </p:nvSpPr>
        <p:spPr>
          <a:xfrm>
            <a:off x="17269968" y="1547357"/>
            <a:ext cx="687292" cy="735733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 name="TextBox 3"/>
          <p:cNvSpPr txBox="1"/>
          <p:nvPr/>
        </p:nvSpPr>
        <p:spPr>
          <a:xfrm>
            <a:off x="16942507" y="1034680"/>
            <a:ext cx="1156535" cy="369332"/>
          </a:xfrm>
          <a:prstGeom prst="rect">
            <a:avLst/>
          </a:prstGeom>
          <a:noFill/>
        </p:spPr>
        <p:txBody>
          <a:bodyPr wrap="none" rtlCol="0">
            <a:spAutoFit/>
          </a:bodyPr>
          <a:lstStyle/>
          <a:p>
            <a:r>
              <a:rPr lang="en-SG" dirty="0" smtClean="0"/>
              <a:t>Less effort</a:t>
            </a:r>
            <a:endParaRPr lang="en-SG" dirty="0"/>
          </a:p>
        </p:txBody>
      </p:sp>
      <p:sp>
        <p:nvSpPr>
          <p:cNvPr id="20" name="TextBox 19"/>
          <p:cNvSpPr txBox="1"/>
          <p:nvPr/>
        </p:nvSpPr>
        <p:spPr>
          <a:xfrm>
            <a:off x="16947480" y="9229644"/>
            <a:ext cx="1275349" cy="369332"/>
          </a:xfrm>
          <a:prstGeom prst="rect">
            <a:avLst/>
          </a:prstGeom>
          <a:noFill/>
        </p:spPr>
        <p:txBody>
          <a:bodyPr wrap="none" rtlCol="0">
            <a:spAutoFit/>
          </a:bodyPr>
          <a:lstStyle/>
          <a:p>
            <a:r>
              <a:rPr lang="en-SG" dirty="0" smtClean="0"/>
              <a:t>More effort</a:t>
            </a:r>
            <a:endParaRPr lang="en-SG" dirty="0"/>
          </a:p>
        </p:txBody>
      </p:sp>
    </p:spTree>
    <p:extLst>
      <p:ext uri="{BB962C8B-B14F-4D97-AF65-F5344CB8AC3E}">
        <p14:creationId xmlns:p14="http://schemas.microsoft.com/office/powerpoint/2010/main" val="4183314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72D92"/>
        </a:solidFill>
        <a:effectLst/>
      </p:bgPr>
    </p:bg>
    <p:spTree>
      <p:nvGrpSpPr>
        <p:cNvPr id="1" name=""/>
        <p:cNvGrpSpPr/>
        <p:nvPr/>
      </p:nvGrpSpPr>
      <p:grpSpPr>
        <a:xfrm>
          <a:off x="0" y="0"/>
          <a:ext cx="0" cy="0"/>
          <a:chOff x="0" y="0"/>
          <a:chExt cx="0" cy="0"/>
        </a:xfrm>
      </p:grpSpPr>
      <p:sp>
        <p:nvSpPr>
          <p:cNvPr id="2" name="AutoShape 2"/>
          <p:cNvSpPr/>
          <p:nvPr/>
        </p:nvSpPr>
        <p:spPr>
          <a:xfrm>
            <a:off x="8" y="-112759"/>
            <a:ext cx="1349364" cy="10512518"/>
          </a:xfrm>
          <a:prstGeom prst="rect">
            <a:avLst/>
          </a:prstGeom>
          <a:solidFill>
            <a:srgbClr val="FFFFFF"/>
          </a:solidFill>
        </p:spPr>
      </p:sp>
      <p:sp>
        <p:nvSpPr>
          <p:cNvPr id="3" name="AutoShape 3"/>
          <p:cNvSpPr/>
          <p:nvPr/>
        </p:nvSpPr>
        <p:spPr>
          <a:xfrm>
            <a:off x="8" y="-57495"/>
            <a:ext cx="1349364" cy="2113637"/>
          </a:xfrm>
          <a:prstGeom prst="rect">
            <a:avLst/>
          </a:prstGeom>
          <a:solidFill>
            <a:srgbClr val="FF5757"/>
          </a:solidFill>
        </p:spPr>
      </p:sp>
      <p:sp>
        <p:nvSpPr>
          <p:cNvPr id="7" name="AutoShape 7"/>
          <p:cNvSpPr/>
          <p:nvPr/>
        </p:nvSpPr>
        <p:spPr>
          <a:xfrm>
            <a:off x="1349381" y="-21129"/>
            <a:ext cx="17197754" cy="1305180"/>
          </a:xfrm>
          <a:prstGeom prst="rect">
            <a:avLst/>
          </a:prstGeom>
          <a:solidFill>
            <a:srgbClr val="7ED957">
              <a:alpha val="74901"/>
            </a:srgbClr>
          </a:solidFill>
        </p:spPr>
        <p:txBody>
          <a:bodyPr/>
          <a:lstStyle/>
          <a:p>
            <a:r>
              <a:rPr lang="en-SG" sz="4400" dirty="0" smtClean="0">
                <a:solidFill>
                  <a:prstClr val="black"/>
                </a:solidFill>
              </a:rPr>
              <a:t>Elder Care Givers – Range of Profiles</a:t>
            </a:r>
            <a:endParaRPr lang="en-SG" sz="4400" dirty="0">
              <a:solidFill>
                <a:prstClr val="black"/>
              </a:solidFill>
            </a:endParaRPr>
          </a:p>
        </p:txBody>
      </p:sp>
      <p:pic>
        <p:nvPicPr>
          <p:cNvPr id="5" name="Picture 4"/>
          <p:cNvPicPr>
            <a:picLocks noChangeAspect="1"/>
          </p:cNvPicPr>
          <p:nvPr/>
        </p:nvPicPr>
        <p:blipFill>
          <a:blip r:embed="rId3"/>
          <a:stretch>
            <a:fillRect/>
          </a:stretch>
        </p:blipFill>
        <p:spPr>
          <a:xfrm>
            <a:off x="2354094" y="1904123"/>
            <a:ext cx="2556667" cy="1481104"/>
          </a:xfrm>
          <a:prstGeom prst="rect">
            <a:avLst/>
          </a:prstGeom>
        </p:spPr>
      </p:pic>
      <p:sp>
        <p:nvSpPr>
          <p:cNvPr id="6" name="TextBox 5"/>
          <p:cNvSpPr txBox="1"/>
          <p:nvPr/>
        </p:nvSpPr>
        <p:spPr>
          <a:xfrm>
            <a:off x="5214026" y="2221839"/>
            <a:ext cx="8629222" cy="646331"/>
          </a:xfrm>
          <a:prstGeom prst="rect">
            <a:avLst/>
          </a:prstGeom>
          <a:noFill/>
        </p:spPr>
        <p:txBody>
          <a:bodyPr wrap="none" rtlCol="0">
            <a:spAutoFit/>
          </a:bodyPr>
          <a:lstStyle/>
          <a:p>
            <a:r>
              <a:rPr lang="en-SG" sz="3600" dirty="0" smtClean="0">
                <a:solidFill>
                  <a:srgbClr val="EAF0F4"/>
                </a:solidFill>
              </a:rPr>
              <a:t>Have a heart to genuinely care for the elderly</a:t>
            </a:r>
            <a:endParaRPr lang="en-SG" sz="3600" dirty="0">
              <a:solidFill>
                <a:srgbClr val="EAF0F4"/>
              </a:solidFill>
            </a:endParaRPr>
          </a:p>
        </p:txBody>
      </p:sp>
      <p:pic>
        <p:nvPicPr>
          <p:cNvPr id="8" name="Picture 7"/>
          <p:cNvPicPr>
            <a:picLocks noChangeAspect="1"/>
          </p:cNvPicPr>
          <p:nvPr/>
        </p:nvPicPr>
        <p:blipFill>
          <a:blip r:embed="rId4"/>
          <a:stretch>
            <a:fillRect/>
          </a:stretch>
        </p:blipFill>
        <p:spPr>
          <a:xfrm>
            <a:off x="3939600" y="3805958"/>
            <a:ext cx="2219325" cy="1419225"/>
          </a:xfrm>
          <a:prstGeom prst="rect">
            <a:avLst/>
          </a:prstGeom>
        </p:spPr>
      </p:pic>
      <p:sp>
        <p:nvSpPr>
          <p:cNvPr id="10" name="TextBox 9"/>
          <p:cNvSpPr txBox="1"/>
          <p:nvPr/>
        </p:nvSpPr>
        <p:spPr>
          <a:xfrm>
            <a:off x="6573789" y="3361408"/>
            <a:ext cx="9658734" cy="2308324"/>
          </a:xfrm>
          <a:prstGeom prst="rect">
            <a:avLst/>
          </a:prstGeom>
          <a:noFill/>
        </p:spPr>
        <p:txBody>
          <a:bodyPr wrap="none" rtlCol="0">
            <a:spAutoFit/>
          </a:bodyPr>
          <a:lstStyle/>
          <a:p>
            <a:r>
              <a:rPr lang="en-SG" sz="3600" dirty="0" smtClean="0">
                <a:solidFill>
                  <a:srgbClr val="EAF0F4"/>
                </a:solidFill>
              </a:rPr>
              <a:t>Has had some experience caring for the elderly (</a:t>
            </a:r>
            <a:r>
              <a:rPr lang="en-SG" sz="3600" dirty="0" err="1" smtClean="0">
                <a:solidFill>
                  <a:srgbClr val="EAF0F4"/>
                </a:solidFill>
              </a:rPr>
              <a:t>eg</a:t>
            </a:r>
            <a:endParaRPr lang="en-SG" sz="3600" dirty="0" smtClean="0">
              <a:solidFill>
                <a:srgbClr val="EAF0F4"/>
              </a:solidFill>
            </a:endParaRPr>
          </a:p>
          <a:p>
            <a:r>
              <a:rPr lang="en-SG" sz="3600" dirty="0">
                <a:solidFill>
                  <a:srgbClr val="EAF0F4"/>
                </a:solidFill>
              </a:rPr>
              <a:t>h</a:t>
            </a:r>
            <a:r>
              <a:rPr lang="en-SG" sz="3600" dirty="0" smtClean="0">
                <a:solidFill>
                  <a:srgbClr val="EAF0F4"/>
                </a:solidFill>
              </a:rPr>
              <a:t>ad to give up job or work part time</a:t>
            </a:r>
          </a:p>
          <a:p>
            <a:r>
              <a:rPr lang="en-SG" sz="3600" dirty="0" smtClean="0">
                <a:solidFill>
                  <a:srgbClr val="EAF0F4"/>
                </a:solidFill>
              </a:rPr>
              <a:t>to care for someone in the immediate</a:t>
            </a:r>
          </a:p>
          <a:p>
            <a:r>
              <a:rPr lang="en-SG" sz="3600" dirty="0">
                <a:solidFill>
                  <a:srgbClr val="EAF0F4"/>
                </a:solidFill>
              </a:rPr>
              <a:t>f</a:t>
            </a:r>
            <a:r>
              <a:rPr lang="en-SG" sz="3600" dirty="0" smtClean="0">
                <a:solidFill>
                  <a:srgbClr val="EAF0F4"/>
                </a:solidFill>
              </a:rPr>
              <a:t>amily)</a:t>
            </a:r>
            <a:endParaRPr lang="en-SG" sz="3600" dirty="0">
              <a:solidFill>
                <a:srgbClr val="EAF0F4"/>
              </a:solidFill>
            </a:endParaRPr>
          </a:p>
        </p:txBody>
      </p:sp>
      <p:pic>
        <p:nvPicPr>
          <p:cNvPr id="9" name="Picture 8"/>
          <p:cNvPicPr>
            <a:picLocks noChangeAspect="1"/>
          </p:cNvPicPr>
          <p:nvPr/>
        </p:nvPicPr>
        <p:blipFill>
          <a:blip r:embed="rId5"/>
          <a:stretch>
            <a:fillRect/>
          </a:stretch>
        </p:blipFill>
        <p:spPr>
          <a:xfrm>
            <a:off x="5512935" y="5836596"/>
            <a:ext cx="2448850" cy="2078577"/>
          </a:xfrm>
          <a:prstGeom prst="rect">
            <a:avLst/>
          </a:prstGeom>
        </p:spPr>
      </p:pic>
      <p:sp>
        <p:nvSpPr>
          <p:cNvPr id="12" name="TextBox 11"/>
          <p:cNvSpPr txBox="1"/>
          <p:nvPr/>
        </p:nvSpPr>
        <p:spPr>
          <a:xfrm>
            <a:off x="8204793" y="5721722"/>
            <a:ext cx="9335504" cy="1754326"/>
          </a:xfrm>
          <a:prstGeom prst="rect">
            <a:avLst/>
          </a:prstGeom>
          <a:noFill/>
        </p:spPr>
        <p:txBody>
          <a:bodyPr wrap="none" rtlCol="0">
            <a:spAutoFit/>
          </a:bodyPr>
          <a:lstStyle/>
          <a:p>
            <a:r>
              <a:rPr lang="en-SG" sz="3600" dirty="0" smtClean="0">
                <a:solidFill>
                  <a:srgbClr val="EAF0F4"/>
                </a:solidFill>
              </a:rPr>
              <a:t>Demonstrates the right psychological and mental</a:t>
            </a:r>
          </a:p>
          <a:p>
            <a:r>
              <a:rPr lang="en-SG" sz="3600" dirty="0">
                <a:solidFill>
                  <a:srgbClr val="EAF0F4"/>
                </a:solidFill>
              </a:rPr>
              <a:t>s</a:t>
            </a:r>
            <a:r>
              <a:rPr lang="en-SG" sz="3600" dirty="0" smtClean="0">
                <a:solidFill>
                  <a:srgbClr val="EAF0F4"/>
                </a:solidFill>
              </a:rPr>
              <a:t>trength to handle a range of potential care</a:t>
            </a:r>
          </a:p>
          <a:p>
            <a:r>
              <a:rPr lang="en-SG" sz="3600" dirty="0" smtClean="0">
                <a:solidFill>
                  <a:srgbClr val="EAF0F4"/>
                </a:solidFill>
              </a:rPr>
              <a:t>scenarios</a:t>
            </a:r>
          </a:p>
        </p:txBody>
      </p:sp>
      <p:pic>
        <p:nvPicPr>
          <p:cNvPr id="11" name="Picture 10"/>
          <p:cNvPicPr>
            <a:picLocks noChangeAspect="1"/>
          </p:cNvPicPr>
          <p:nvPr/>
        </p:nvPicPr>
        <p:blipFill>
          <a:blip r:embed="rId6"/>
          <a:stretch>
            <a:fillRect/>
          </a:stretch>
        </p:blipFill>
        <p:spPr>
          <a:xfrm>
            <a:off x="3715762" y="8193609"/>
            <a:ext cx="2667000" cy="1666875"/>
          </a:xfrm>
          <a:prstGeom prst="rect">
            <a:avLst/>
          </a:prstGeom>
        </p:spPr>
      </p:pic>
      <p:sp>
        <p:nvSpPr>
          <p:cNvPr id="14" name="TextBox 13"/>
          <p:cNvSpPr txBox="1"/>
          <p:nvPr/>
        </p:nvSpPr>
        <p:spPr>
          <a:xfrm>
            <a:off x="6897019" y="8193609"/>
            <a:ext cx="11490518" cy="1754326"/>
          </a:xfrm>
          <a:prstGeom prst="rect">
            <a:avLst/>
          </a:prstGeom>
          <a:noFill/>
        </p:spPr>
        <p:txBody>
          <a:bodyPr wrap="none" rtlCol="0">
            <a:spAutoFit/>
          </a:bodyPr>
          <a:lstStyle/>
          <a:p>
            <a:r>
              <a:rPr lang="en-SG" sz="3600" dirty="0" smtClean="0">
                <a:solidFill>
                  <a:srgbClr val="EAF0F4"/>
                </a:solidFill>
              </a:rPr>
              <a:t>Open minded to find new paths </a:t>
            </a:r>
            <a:r>
              <a:rPr lang="en-SG" sz="3600" dirty="0" err="1" smtClean="0">
                <a:solidFill>
                  <a:srgbClr val="EAF0F4"/>
                </a:solidFill>
              </a:rPr>
              <a:t>eg</a:t>
            </a:r>
            <a:r>
              <a:rPr lang="en-SG" sz="3600" dirty="0" smtClean="0">
                <a:solidFill>
                  <a:srgbClr val="EAF0F4"/>
                </a:solidFill>
              </a:rPr>
              <a:t> embracing the adventure</a:t>
            </a:r>
          </a:p>
          <a:p>
            <a:r>
              <a:rPr lang="en-SG" sz="3600" dirty="0">
                <a:solidFill>
                  <a:srgbClr val="EAF0F4"/>
                </a:solidFill>
              </a:rPr>
              <a:t>o</a:t>
            </a:r>
            <a:r>
              <a:rPr lang="en-SG" sz="3600" dirty="0" smtClean="0">
                <a:solidFill>
                  <a:srgbClr val="EAF0F4"/>
                </a:solidFill>
              </a:rPr>
              <a:t>f progressing from a volunteer to becoming a paid</a:t>
            </a:r>
          </a:p>
          <a:p>
            <a:r>
              <a:rPr lang="en-SG" sz="3600" dirty="0">
                <a:solidFill>
                  <a:srgbClr val="EAF0F4"/>
                </a:solidFill>
              </a:rPr>
              <a:t>c</a:t>
            </a:r>
            <a:r>
              <a:rPr lang="en-SG" sz="3600" dirty="0" smtClean="0">
                <a:solidFill>
                  <a:srgbClr val="EAF0F4"/>
                </a:solidFill>
              </a:rPr>
              <a:t>are professional</a:t>
            </a:r>
          </a:p>
        </p:txBody>
      </p:sp>
      <p:pic>
        <p:nvPicPr>
          <p:cNvPr id="13" name="Picture 12"/>
          <p:cNvPicPr>
            <a:picLocks noChangeAspect="1"/>
          </p:cNvPicPr>
          <p:nvPr/>
        </p:nvPicPr>
        <p:blipFill>
          <a:blip r:embed="rId7"/>
          <a:stretch>
            <a:fillRect/>
          </a:stretch>
        </p:blipFill>
        <p:spPr>
          <a:xfrm>
            <a:off x="11264629" y="237864"/>
            <a:ext cx="6614809" cy="1817111"/>
          </a:xfrm>
          <a:prstGeom prst="rect">
            <a:avLst/>
          </a:prstGeom>
        </p:spPr>
      </p:pic>
    </p:spTree>
    <p:extLst>
      <p:ext uri="{BB962C8B-B14F-4D97-AF65-F5344CB8AC3E}">
        <p14:creationId xmlns:p14="http://schemas.microsoft.com/office/powerpoint/2010/main" val="183518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72D92"/>
        </a:solidFill>
        <a:effectLst/>
      </p:bgPr>
    </p:bg>
    <p:spTree>
      <p:nvGrpSpPr>
        <p:cNvPr id="1" name=""/>
        <p:cNvGrpSpPr/>
        <p:nvPr/>
      </p:nvGrpSpPr>
      <p:grpSpPr>
        <a:xfrm>
          <a:off x="0" y="0"/>
          <a:ext cx="0" cy="0"/>
          <a:chOff x="0" y="0"/>
          <a:chExt cx="0" cy="0"/>
        </a:xfrm>
      </p:grpSpPr>
      <p:sp>
        <p:nvSpPr>
          <p:cNvPr id="2" name="AutoShape 2"/>
          <p:cNvSpPr/>
          <p:nvPr/>
        </p:nvSpPr>
        <p:spPr>
          <a:xfrm>
            <a:off x="8" y="-112759"/>
            <a:ext cx="1349364" cy="10512518"/>
          </a:xfrm>
          <a:prstGeom prst="rect">
            <a:avLst/>
          </a:prstGeom>
          <a:solidFill>
            <a:srgbClr val="FFFFFF"/>
          </a:solidFill>
        </p:spPr>
      </p:sp>
      <p:sp>
        <p:nvSpPr>
          <p:cNvPr id="3" name="AutoShape 3"/>
          <p:cNvSpPr/>
          <p:nvPr/>
        </p:nvSpPr>
        <p:spPr>
          <a:xfrm>
            <a:off x="8" y="-57495"/>
            <a:ext cx="1349364" cy="2113637"/>
          </a:xfrm>
          <a:prstGeom prst="rect">
            <a:avLst/>
          </a:prstGeom>
          <a:solidFill>
            <a:srgbClr val="FF5757"/>
          </a:solidFill>
        </p:spPr>
      </p:sp>
      <p:sp>
        <p:nvSpPr>
          <p:cNvPr id="7" name="AutoShape 7"/>
          <p:cNvSpPr/>
          <p:nvPr/>
        </p:nvSpPr>
        <p:spPr>
          <a:xfrm>
            <a:off x="1349381" y="-21129"/>
            <a:ext cx="17197754" cy="1305180"/>
          </a:xfrm>
          <a:prstGeom prst="rect">
            <a:avLst/>
          </a:prstGeom>
          <a:solidFill>
            <a:srgbClr val="7ED957">
              <a:alpha val="74901"/>
            </a:srgbClr>
          </a:solidFill>
        </p:spPr>
        <p:txBody>
          <a:bodyPr/>
          <a:lstStyle/>
          <a:p>
            <a:r>
              <a:rPr lang="en-SG" sz="4400" dirty="0" smtClean="0">
                <a:solidFill>
                  <a:prstClr val="black"/>
                </a:solidFill>
              </a:rPr>
              <a:t>Needs of Elders – a holistic view of the total person </a:t>
            </a:r>
            <a:endParaRPr lang="en-SG" sz="4400" dirty="0">
              <a:solidFill>
                <a:prstClr val="black"/>
              </a:solidFill>
            </a:endParaRPr>
          </a:p>
        </p:txBody>
      </p:sp>
      <p:sp>
        <p:nvSpPr>
          <p:cNvPr id="6" name="TextBox 5"/>
          <p:cNvSpPr txBox="1"/>
          <p:nvPr/>
        </p:nvSpPr>
        <p:spPr>
          <a:xfrm>
            <a:off x="5214026" y="2221839"/>
            <a:ext cx="1666738" cy="646331"/>
          </a:xfrm>
          <a:prstGeom prst="rect">
            <a:avLst/>
          </a:prstGeom>
          <a:noFill/>
        </p:spPr>
        <p:txBody>
          <a:bodyPr wrap="none" rtlCol="0">
            <a:spAutoFit/>
          </a:bodyPr>
          <a:lstStyle/>
          <a:p>
            <a:r>
              <a:rPr lang="en-SG" sz="3600" dirty="0" smtClean="0">
                <a:solidFill>
                  <a:srgbClr val="EAF0F4"/>
                </a:solidFill>
              </a:rPr>
              <a:t>Physical</a:t>
            </a:r>
            <a:endParaRPr lang="en-SG" sz="3600" dirty="0">
              <a:solidFill>
                <a:srgbClr val="EAF0F4"/>
              </a:solidFill>
            </a:endParaRPr>
          </a:p>
        </p:txBody>
      </p:sp>
      <p:sp>
        <p:nvSpPr>
          <p:cNvPr id="10" name="TextBox 9"/>
          <p:cNvSpPr txBox="1"/>
          <p:nvPr/>
        </p:nvSpPr>
        <p:spPr>
          <a:xfrm>
            <a:off x="6607833" y="3989335"/>
            <a:ext cx="2095445" cy="646331"/>
          </a:xfrm>
          <a:prstGeom prst="rect">
            <a:avLst/>
          </a:prstGeom>
          <a:noFill/>
        </p:spPr>
        <p:txBody>
          <a:bodyPr wrap="none" rtlCol="0">
            <a:spAutoFit/>
          </a:bodyPr>
          <a:lstStyle/>
          <a:p>
            <a:r>
              <a:rPr lang="en-SG" sz="3600" dirty="0" smtClean="0">
                <a:solidFill>
                  <a:srgbClr val="EAF0F4"/>
                </a:solidFill>
              </a:rPr>
              <a:t>Emotional</a:t>
            </a:r>
            <a:endParaRPr lang="en-SG" sz="3600" dirty="0">
              <a:solidFill>
                <a:srgbClr val="EAF0F4"/>
              </a:solidFill>
            </a:endParaRPr>
          </a:p>
        </p:txBody>
      </p:sp>
      <p:sp>
        <p:nvSpPr>
          <p:cNvPr id="12" name="TextBox 11"/>
          <p:cNvSpPr txBox="1"/>
          <p:nvPr/>
        </p:nvSpPr>
        <p:spPr>
          <a:xfrm>
            <a:off x="8080466" y="6399922"/>
            <a:ext cx="1521250" cy="646331"/>
          </a:xfrm>
          <a:prstGeom prst="rect">
            <a:avLst/>
          </a:prstGeom>
          <a:noFill/>
        </p:spPr>
        <p:txBody>
          <a:bodyPr wrap="none" rtlCol="0">
            <a:spAutoFit/>
          </a:bodyPr>
          <a:lstStyle/>
          <a:p>
            <a:r>
              <a:rPr lang="en-SG" sz="3600" dirty="0" smtClean="0">
                <a:solidFill>
                  <a:srgbClr val="EAF0F4"/>
                </a:solidFill>
              </a:rPr>
              <a:t>Mental</a:t>
            </a:r>
          </a:p>
        </p:txBody>
      </p:sp>
      <p:sp>
        <p:nvSpPr>
          <p:cNvPr id="14" name="TextBox 13"/>
          <p:cNvSpPr txBox="1"/>
          <p:nvPr/>
        </p:nvSpPr>
        <p:spPr>
          <a:xfrm>
            <a:off x="12083796" y="7888850"/>
            <a:ext cx="3834704" cy="646331"/>
          </a:xfrm>
          <a:prstGeom prst="rect">
            <a:avLst/>
          </a:prstGeom>
          <a:noFill/>
        </p:spPr>
        <p:txBody>
          <a:bodyPr wrap="none" rtlCol="0">
            <a:spAutoFit/>
          </a:bodyPr>
          <a:lstStyle/>
          <a:p>
            <a:r>
              <a:rPr lang="en-SG" sz="3600" dirty="0" smtClean="0">
                <a:solidFill>
                  <a:srgbClr val="EAF0F4"/>
                </a:solidFill>
              </a:rPr>
              <a:t>Social / Community</a:t>
            </a:r>
          </a:p>
        </p:txBody>
      </p:sp>
      <p:sp>
        <p:nvSpPr>
          <p:cNvPr id="15" name="TextBox 14"/>
          <p:cNvSpPr txBox="1"/>
          <p:nvPr/>
        </p:nvSpPr>
        <p:spPr>
          <a:xfrm>
            <a:off x="6607833" y="8718626"/>
            <a:ext cx="1835759" cy="646331"/>
          </a:xfrm>
          <a:prstGeom prst="rect">
            <a:avLst/>
          </a:prstGeom>
          <a:noFill/>
        </p:spPr>
        <p:txBody>
          <a:bodyPr wrap="none" rtlCol="0">
            <a:spAutoFit/>
          </a:bodyPr>
          <a:lstStyle/>
          <a:p>
            <a:r>
              <a:rPr lang="en-SG" sz="3600" dirty="0" smtClean="0">
                <a:solidFill>
                  <a:srgbClr val="EAF0F4"/>
                </a:solidFill>
              </a:rPr>
              <a:t>Financial</a:t>
            </a:r>
            <a:endParaRPr lang="en-SG" sz="3600" dirty="0">
              <a:solidFill>
                <a:srgbClr val="EAF0F4"/>
              </a:solidFill>
            </a:endParaRPr>
          </a:p>
        </p:txBody>
      </p:sp>
      <p:pic>
        <p:nvPicPr>
          <p:cNvPr id="4" name="Picture 3"/>
          <p:cNvPicPr>
            <a:picLocks noChangeAspect="1"/>
          </p:cNvPicPr>
          <p:nvPr/>
        </p:nvPicPr>
        <p:blipFill>
          <a:blip r:embed="rId3"/>
          <a:stretch>
            <a:fillRect/>
          </a:stretch>
        </p:blipFill>
        <p:spPr>
          <a:xfrm>
            <a:off x="2477512" y="1689239"/>
            <a:ext cx="2476500" cy="1647825"/>
          </a:xfrm>
          <a:prstGeom prst="rect">
            <a:avLst/>
          </a:prstGeom>
        </p:spPr>
      </p:pic>
      <p:sp>
        <p:nvSpPr>
          <p:cNvPr id="17" name="TextBox 16"/>
          <p:cNvSpPr txBox="1"/>
          <p:nvPr/>
        </p:nvSpPr>
        <p:spPr>
          <a:xfrm>
            <a:off x="11356554" y="3989335"/>
            <a:ext cx="5889689" cy="1200329"/>
          </a:xfrm>
          <a:prstGeom prst="rect">
            <a:avLst/>
          </a:prstGeom>
          <a:noFill/>
        </p:spPr>
        <p:txBody>
          <a:bodyPr wrap="none" rtlCol="0">
            <a:spAutoFit/>
          </a:bodyPr>
          <a:lstStyle/>
          <a:p>
            <a:r>
              <a:rPr lang="en-SG" sz="3600" dirty="0" smtClean="0">
                <a:solidFill>
                  <a:srgbClr val="EAF0F4"/>
                </a:solidFill>
              </a:rPr>
              <a:t>Meaningful Purpose for Living </a:t>
            </a:r>
          </a:p>
          <a:p>
            <a:r>
              <a:rPr lang="en-SG" sz="3600" dirty="0" smtClean="0">
                <a:solidFill>
                  <a:srgbClr val="EAF0F4"/>
                </a:solidFill>
              </a:rPr>
              <a:t>/ Spiritual</a:t>
            </a:r>
            <a:endParaRPr lang="en-SG" sz="3600" dirty="0">
              <a:solidFill>
                <a:srgbClr val="EAF0F4"/>
              </a:solidFill>
            </a:endParaRPr>
          </a:p>
        </p:txBody>
      </p:sp>
      <p:pic>
        <p:nvPicPr>
          <p:cNvPr id="18" name="Picture 17"/>
          <p:cNvPicPr>
            <a:picLocks noChangeAspect="1"/>
          </p:cNvPicPr>
          <p:nvPr/>
        </p:nvPicPr>
        <p:blipFill>
          <a:blip r:embed="rId4"/>
          <a:stretch>
            <a:fillRect/>
          </a:stretch>
        </p:blipFill>
        <p:spPr>
          <a:xfrm>
            <a:off x="3558599" y="3794066"/>
            <a:ext cx="2790825" cy="1600200"/>
          </a:xfrm>
          <a:prstGeom prst="rect">
            <a:avLst/>
          </a:prstGeom>
        </p:spPr>
      </p:pic>
      <p:pic>
        <p:nvPicPr>
          <p:cNvPr id="19" name="Picture 18"/>
          <p:cNvPicPr>
            <a:picLocks noChangeAspect="1"/>
          </p:cNvPicPr>
          <p:nvPr/>
        </p:nvPicPr>
        <p:blipFill>
          <a:blip r:embed="rId5"/>
          <a:stretch>
            <a:fillRect/>
          </a:stretch>
        </p:blipFill>
        <p:spPr>
          <a:xfrm>
            <a:off x="5101649" y="6009938"/>
            <a:ext cx="2495550" cy="1352550"/>
          </a:xfrm>
          <a:prstGeom prst="rect">
            <a:avLst/>
          </a:prstGeom>
        </p:spPr>
      </p:pic>
      <p:pic>
        <p:nvPicPr>
          <p:cNvPr id="20" name="Picture 19"/>
          <p:cNvPicPr>
            <a:picLocks noChangeAspect="1"/>
          </p:cNvPicPr>
          <p:nvPr/>
        </p:nvPicPr>
        <p:blipFill>
          <a:blip r:embed="rId6"/>
          <a:stretch>
            <a:fillRect/>
          </a:stretch>
        </p:blipFill>
        <p:spPr>
          <a:xfrm>
            <a:off x="3715762" y="8212016"/>
            <a:ext cx="2457450" cy="1695450"/>
          </a:xfrm>
          <a:prstGeom prst="rect">
            <a:avLst/>
          </a:prstGeom>
        </p:spPr>
      </p:pic>
      <p:pic>
        <p:nvPicPr>
          <p:cNvPr id="21" name="Picture 20"/>
          <p:cNvPicPr>
            <a:picLocks noChangeAspect="1"/>
          </p:cNvPicPr>
          <p:nvPr/>
        </p:nvPicPr>
        <p:blipFill>
          <a:blip r:embed="rId7"/>
          <a:stretch>
            <a:fillRect/>
          </a:stretch>
        </p:blipFill>
        <p:spPr>
          <a:xfrm>
            <a:off x="14372483" y="2010920"/>
            <a:ext cx="2647950" cy="1714500"/>
          </a:xfrm>
          <a:prstGeom prst="rect">
            <a:avLst/>
          </a:prstGeom>
        </p:spPr>
      </p:pic>
      <p:pic>
        <p:nvPicPr>
          <p:cNvPr id="22" name="Picture 21"/>
          <p:cNvPicPr>
            <a:picLocks noChangeAspect="1"/>
          </p:cNvPicPr>
          <p:nvPr/>
        </p:nvPicPr>
        <p:blipFill>
          <a:blip r:embed="rId8"/>
          <a:stretch>
            <a:fillRect/>
          </a:stretch>
        </p:blipFill>
        <p:spPr>
          <a:xfrm>
            <a:off x="10643618" y="1791206"/>
            <a:ext cx="3357530" cy="2066172"/>
          </a:xfrm>
          <a:prstGeom prst="rect">
            <a:avLst/>
          </a:prstGeom>
        </p:spPr>
      </p:pic>
      <p:pic>
        <p:nvPicPr>
          <p:cNvPr id="23" name="Picture 22"/>
          <p:cNvPicPr>
            <a:picLocks noChangeAspect="1"/>
          </p:cNvPicPr>
          <p:nvPr/>
        </p:nvPicPr>
        <p:blipFill>
          <a:blip r:embed="rId9"/>
          <a:stretch>
            <a:fillRect/>
          </a:stretch>
        </p:blipFill>
        <p:spPr>
          <a:xfrm>
            <a:off x="11559197" y="5657513"/>
            <a:ext cx="2228850" cy="1704975"/>
          </a:xfrm>
          <a:prstGeom prst="rect">
            <a:avLst/>
          </a:prstGeom>
        </p:spPr>
      </p:pic>
      <p:pic>
        <p:nvPicPr>
          <p:cNvPr id="24" name="Picture 23"/>
          <p:cNvPicPr>
            <a:picLocks noChangeAspect="1"/>
          </p:cNvPicPr>
          <p:nvPr/>
        </p:nvPicPr>
        <p:blipFill>
          <a:blip r:embed="rId10"/>
          <a:stretch>
            <a:fillRect/>
          </a:stretch>
        </p:blipFill>
        <p:spPr>
          <a:xfrm>
            <a:off x="14130633" y="5476158"/>
            <a:ext cx="2523120" cy="2255516"/>
          </a:xfrm>
          <a:prstGeom prst="rect">
            <a:avLst/>
          </a:prstGeom>
        </p:spPr>
      </p:pic>
    </p:spTree>
    <p:extLst>
      <p:ext uri="{BB962C8B-B14F-4D97-AF65-F5344CB8AC3E}">
        <p14:creationId xmlns:p14="http://schemas.microsoft.com/office/powerpoint/2010/main" val="3220310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Ethical Principles</a:t>
            </a:r>
            <a:endParaRPr lang="en-US" sz="5600" spc="281" dirty="0">
              <a:solidFill>
                <a:srgbClr val="072D92"/>
              </a:solidFill>
              <a:latin typeface="Asap Regular"/>
            </a:endParaRPr>
          </a:p>
        </p:txBody>
      </p:sp>
      <p:sp>
        <p:nvSpPr>
          <p:cNvPr id="5" name="Oval 4"/>
          <p:cNvSpPr/>
          <p:nvPr/>
        </p:nvSpPr>
        <p:spPr>
          <a:xfrm>
            <a:off x="14376401" y="724028"/>
            <a:ext cx="2514600" cy="1683327"/>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graphicFrame>
        <p:nvGraphicFramePr>
          <p:cNvPr id="6" name="Diagram 5"/>
          <p:cNvGraphicFramePr/>
          <p:nvPr>
            <p:extLst>
              <p:ext uri="{D42A27DB-BD31-4B8C-83A1-F6EECF244321}">
                <p14:modId xmlns:p14="http://schemas.microsoft.com/office/powerpoint/2010/main" val="4058429538"/>
              </p:ext>
            </p:extLst>
          </p:nvPr>
        </p:nvGraphicFramePr>
        <p:xfrm>
          <a:off x="2184400" y="999322"/>
          <a:ext cx="13173363" cy="83940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156543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Rights of Care Clients</a:t>
            </a:r>
            <a:endParaRPr lang="en-US" sz="5600" spc="281" dirty="0">
              <a:solidFill>
                <a:srgbClr val="072D92"/>
              </a:solidFill>
              <a:latin typeface="Asap Regular"/>
            </a:endParaRPr>
          </a:p>
        </p:txBody>
      </p:sp>
      <p:sp>
        <p:nvSpPr>
          <p:cNvPr id="11" name="Oval 10"/>
          <p:cNvSpPr/>
          <p:nvPr/>
        </p:nvSpPr>
        <p:spPr>
          <a:xfrm>
            <a:off x="14376401" y="703246"/>
            <a:ext cx="2514600" cy="1683327"/>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graphicFrame>
        <p:nvGraphicFramePr>
          <p:cNvPr id="2" name="Diagram 1"/>
          <p:cNvGraphicFramePr/>
          <p:nvPr>
            <p:extLst>
              <p:ext uri="{D42A27DB-BD31-4B8C-83A1-F6EECF244321}">
                <p14:modId xmlns:p14="http://schemas.microsoft.com/office/powerpoint/2010/main" val="4141631113"/>
              </p:ext>
            </p:extLst>
          </p:nvPr>
        </p:nvGraphicFramePr>
        <p:xfrm>
          <a:off x="2902528" y="2159000"/>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68529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Rights of Care Clients</a:t>
            </a:r>
            <a:endParaRPr lang="en-US" sz="5600" spc="281" dirty="0">
              <a:solidFill>
                <a:srgbClr val="072D92"/>
              </a:solidFill>
              <a:latin typeface="Asap Regular"/>
            </a:endParaRPr>
          </a:p>
        </p:txBody>
      </p:sp>
      <p:sp>
        <p:nvSpPr>
          <p:cNvPr id="11" name="Oval 10"/>
          <p:cNvSpPr/>
          <p:nvPr/>
        </p:nvSpPr>
        <p:spPr>
          <a:xfrm>
            <a:off x="14376401" y="703246"/>
            <a:ext cx="2514600" cy="1683327"/>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graphicFrame>
        <p:nvGraphicFramePr>
          <p:cNvPr id="2" name="Diagram 1"/>
          <p:cNvGraphicFramePr/>
          <p:nvPr>
            <p:extLst>
              <p:ext uri="{D42A27DB-BD31-4B8C-83A1-F6EECF244321}">
                <p14:modId xmlns:p14="http://schemas.microsoft.com/office/powerpoint/2010/main" val="3797336424"/>
              </p:ext>
            </p:extLst>
          </p:nvPr>
        </p:nvGraphicFramePr>
        <p:xfrm>
          <a:off x="2902528" y="2159000"/>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9364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Rights of Care Clients</a:t>
            </a:r>
            <a:endParaRPr lang="en-US" sz="5600" spc="281" dirty="0">
              <a:solidFill>
                <a:srgbClr val="072D92"/>
              </a:solidFill>
              <a:latin typeface="Asap Regular"/>
            </a:endParaRPr>
          </a:p>
        </p:txBody>
      </p:sp>
      <p:sp>
        <p:nvSpPr>
          <p:cNvPr id="11" name="Oval 10"/>
          <p:cNvSpPr/>
          <p:nvPr/>
        </p:nvSpPr>
        <p:spPr>
          <a:xfrm>
            <a:off x="14376401" y="703246"/>
            <a:ext cx="2514600" cy="1683327"/>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graphicFrame>
        <p:nvGraphicFramePr>
          <p:cNvPr id="2" name="Diagram 1"/>
          <p:cNvGraphicFramePr/>
          <p:nvPr>
            <p:extLst>
              <p:ext uri="{D42A27DB-BD31-4B8C-83A1-F6EECF244321}">
                <p14:modId xmlns:p14="http://schemas.microsoft.com/office/powerpoint/2010/main" val="1095506425"/>
              </p:ext>
            </p:extLst>
          </p:nvPr>
        </p:nvGraphicFramePr>
        <p:xfrm>
          <a:off x="2902528" y="2159000"/>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358908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Communicating with Care Clients</a:t>
            </a:r>
            <a:endParaRPr lang="en-US" sz="5600" spc="281" dirty="0">
              <a:solidFill>
                <a:srgbClr val="072D92"/>
              </a:solidFill>
              <a:latin typeface="Asap Regular"/>
            </a:endParaRPr>
          </a:p>
        </p:txBody>
      </p:sp>
      <p:sp>
        <p:nvSpPr>
          <p:cNvPr id="11" name="Oval 10"/>
          <p:cNvSpPr/>
          <p:nvPr/>
        </p:nvSpPr>
        <p:spPr>
          <a:xfrm>
            <a:off x="14376401" y="703246"/>
            <a:ext cx="2514600" cy="1683327"/>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graphicFrame>
        <p:nvGraphicFramePr>
          <p:cNvPr id="2" name="Diagram 1"/>
          <p:cNvGraphicFramePr/>
          <p:nvPr>
            <p:extLst>
              <p:ext uri="{D42A27DB-BD31-4B8C-83A1-F6EECF244321}">
                <p14:modId xmlns:p14="http://schemas.microsoft.com/office/powerpoint/2010/main" val="3522403636"/>
              </p:ext>
            </p:extLst>
          </p:nvPr>
        </p:nvGraphicFramePr>
        <p:xfrm>
          <a:off x="2368172" y="1840708"/>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8233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Preventing Care Giver burn out</a:t>
            </a:r>
            <a:endParaRPr lang="en-US" sz="5600" spc="281" dirty="0">
              <a:solidFill>
                <a:srgbClr val="072D92"/>
              </a:solidFill>
              <a:latin typeface="Asap Regular"/>
            </a:endParaRPr>
          </a:p>
        </p:txBody>
      </p:sp>
      <p:pic>
        <p:nvPicPr>
          <p:cNvPr id="5" name="Picture 4"/>
          <p:cNvPicPr>
            <a:picLocks noChangeAspect="1"/>
          </p:cNvPicPr>
          <p:nvPr/>
        </p:nvPicPr>
        <p:blipFill>
          <a:blip r:embed="rId3"/>
          <a:stretch>
            <a:fillRect/>
          </a:stretch>
        </p:blipFill>
        <p:spPr>
          <a:xfrm>
            <a:off x="2059564" y="2330303"/>
            <a:ext cx="11281515" cy="5753824"/>
          </a:xfrm>
          <a:prstGeom prst="rect">
            <a:avLst/>
          </a:prstGeom>
        </p:spPr>
      </p:pic>
      <p:sp>
        <p:nvSpPr>
          <p:cNvPr id="11" name="Oval 10"/>
          <p:cNvSpPr/>
          <p:nvPr/>
        </p:nvSpPr>
        <p:spPr>
          <a:xfrm>
            <a:off x="14376401" y="703246"/>
            <a:ext cx="2514600" cy="1683327"/>
          </a:xfrm>
          <a:prstGeom prst="ellipse">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spTree>
    <p:extLst>
      <p:ext uri="{BB962C8B-B14F-4D97-AF65-F5344CB8AC3E}">
        <p14:creationId xmlns:p14="http://schemas.microsoft.com/office/powerpoint/2010/main" val="864707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Preventing Care Giver burn out</a:t>
            </a:r>
            <a:endParaRPr lang="en-US" sz="5600" spc="281" dirty="0">
              <a:solidFill>
                <a:srgbClr val="072D92"/>
              </a:solidFill>
              <a:latin typeface="Asap Regular"/>
            </a:endParaRPr>
          </a:p>
        </p:txBody>
      </p:sp>
      <p:sp>
        <p:nvSpPr>
          <p:cNvPr id="11" name="Oval 10"/>
          <p:cNvSpPr/>
          <p:nvPr/>
        </p:nvSpPr>
        <p:spPr>
          <a:xfrm>
            <a:off x="14376401" y="703246"/>
            <a:ext cx="2514600" cy="1683327"/>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graphicFrame>
        <p:nvGraphicFramePr>
          <p:cNvPr id="5" name="Diagram 4"/>
          <p:cNvGraphicFramePr/>
          <p:nvPr>
            <p:extLst>
              <p:ext uri="{D42A27DB-BD31-4B8C-83A1-F6EECF244321}">
                <p14:modId xmlns:p14="http://schemas.microsoft.com/office/powerpoint/2010/main" val="3066354615"/>
              </p:ext>
            </p:extLst>
          </p:nvPr>
        </p:nvGraphicFramePr>
        <p:xfrm>
          <a:off x="1320802" y="1840708"/>
          <a:ext cx="121920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6754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72D92"/>
        </a:solidFill>
        <a:effectLst/>
      </p:bgPr>
    </p:bg>
    <p:spTree>
      <p:nvGrpSpPr>
        <p:cNvPr id="1" name=""/>
        <p:cNvGrpSpPr/>
        <p:nvPr/>
      </p:nvGrpSpPr>
      <p:grpSpPr>
        <a:xfrm>
          <a:off x="0" y="0"/>
          <a:ext cx="0" cy="0"/>
          <a:chOff x="0" y="0"/>
          <a:chExt cx="0" cy="0"/>
        </a:xfrm>
      </p:grpSpPr>
      <p:sp>
        <p:nvSpPr>
          <p:cNvPr id="2" name="AutoShape 2"/>
          <p:cNvSpPr/>
          <p:nvPr/>
        </p:nvSpPr>
        <p:spPr>
          <a:xfrm>
            <a:off x="8" y="-112759"/>
            <a:ext cx="1349364" cy="10512518"/>
          </a:xfrm>
          <a:prstGeom prst="rect">
            <a:avLst/>
          </a:prstGeom>
          <a:solidFill>
            <a:srgbClr val="FFFFFF"/>
          </a:solidFill>
        </p:spPr>
      </p:sp>
      <p:sp>
        <p:nvSpPr>
          <p:cNvPr id="3" name="AutoShape 3"/>
          <p:cNvSpPr/>
          <p:nvPr/>
        </p:nvSpPr>
        <p:spPr>
          <a:xfrm>
            <a:off x="8" y="-57495"/>
            <a:ext cx="1349364" cy="2113637"/>
          </a:xfrm>
          <a:prstGeom prst="rect">
            <a:avLst/>
          </a:prstGeom>
          <a:solidFill>
            <a:srgbClr val="FF5757"/>
          </a:solidFill>
        </p:spPr>
      </p:sp>
      <p:sp>
        <p:nvSpPr>
          <p:cNvPr id="7" name="AutoShape 7"/>
          <p:cNvSpPr/>
          <p:nvPr/>
        </p:nvSpPr>
        <p:spPr>
          <a:xfrm>
            <a:off x="1349381" y="-21129"/>
            <a:ext cx="17197754" cy="1305180"/>
          </a:xfrm>
          <a:prstGeom prst="rect">
            <a:avLst/>
          </a:prstGeom>
          <a:solidFill>
            <a:srgbClr val="7ED957">
              <a:alpha val="74901"/>
            </a:srgbClr>
          </a:solidFill>
        </p:spPr>
        <p:txBody>
          <a:bodyPr/>
          <a:lstStyle/>
          <a:p>
            <a:r>
              <a:rPr lang="en-SG" sz="4400" dirty="0" smtClean="0"/>
              <a:t>The best way to be an effective Care Giver is to take care of you</a:t>
            </a:r>
            <a:endParaRPr lang="en-SG" sz="4400" dirty="0"/>
          </a:p>
        </p:txBody>
      </p:sp>
      <p:pic>
        <p:nvPicPr>
          <p:cNvPr id="4" name="Picture 3"/>
          <p:cNvPicPr>
            <a:picLocks noChangeAspect="1"/>
          </p:cNvPicPr>
          <p:nvPr/>
        </p:nvPicPr>
        <p:blipFill>
          <a:blip r:embed="rId3"/>
          <a:stretch>
            <a:fillRect/>
          </a:stretch>
        </p:blipFill>
        <p:spPr>
          <a:xfrm>
            <a:off x="2747552" y="3337671"/>
            <a:ext cx="5992957" cy="4336367"/>
          </a:xfrm>
          <a:prstGeom prst="rect">
            <a:avLst/>
          </a:prstGeom>
        </p:spPr>
      </p:pic>
      <p:pic>
        <p:nvPicPr>
          <p:cNvPr id="15" name="Picture 14"/>
          <p:cNvPicPr>
            <a:picLocks noChangeAspect="1"/>
          </p:cNvPicPr>
          <p:nvPr/>
        </p:nvPicPr>
        <p:blipFill>
          <a:blip r:embed="rId4"/>
          <a:stretch>
            <a:fillRect/>
          </a:stretch>
        </p:blipFill>
        <p:spPr>
          <a:xfrm>
            <a:off x="10287001" y="1574982"/>
            <a:ext cx="5427285" cy="3930873"/>
          </a:xfrm>
          <a:prstGeom prst="rect">
            <a:avLst/>
          </a:prstGeom>
        </p:spPr>
      </p:pic>
      <p:pic>
        <p:nvPicPr>
          <p:cNvPr id="8" name="Picture 7"/>
          <p:cNvPicPr>
            <a:picLocks noChangeAspect="1"/>
          </p:cNvPicPr>
          <p:nvPr/>
        </p:nvPicPr>
        <p:blipFill>
          <a:blip r:embed="rId5"/>
          <a:stretch>
            <a:fillRect/>
          </a:stretch>
        </p:blipFill>
        <p:spPr>
          <a:xfrm>
            <a:off x="9948258" y="6715458"/>
            <a:ext cx="3513619" cy="1917160"/>
          </a:xfrm>
          <a:prstGeom prst="rect">
            <a:avLst/>
          </a:prstGeom>
        </p:spPr>
      </p:pic>
      <p:sp>
        <p:nvSpPr>
          <p:cNvPr id="9" name="Rounded Rectangle 8"/>
          <p:cNvSpPr/>
          <p:nvPr/>
        </p:nvSpPr>
        <p:spPr>
          <a:xfrm>
            <a:off x="13577169" y="6715458"/>
            <a:ext cx="4274233"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endParaRPr lang="en-US" sz="5000" b="1" noProof="0" dirty="0" smtClean="0">
              <a:solidFill>
                <a:srgbClr val="4BACC6">
                  <a:lumMod val="50000"/>
                </a:srgbClr>
              </a:solidFill>
              <a:effectLst>
                <a:outerShdw blurRad="38100" dist="38100" dir="2700000" algn="tl">
                  <a:srgbClr val="000000">
                    <a:alpha val="43137"/>
                  </a:srgbClr>
                </a:outerShdw>
              </a:effectLst>
              <a:latin typeface="Calibri"/>
            </a:endParaRPr>
          </a:p>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Care Givers</a:t>
            </a:r>
          </a:p>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dirty="0" smtClean="0">
                <a:solidFill>
                  <a:srgbClr val="4BACC6">
                    <a:lumMod val="50000"/>
                  </a:srgbClr>
                </a:solidFill>
                <a:effectLst>
                  <a:outerShdw blurRad="38100" dist="38100" dir="2700000" algn="tl">
                    <a:srgbClr val="000000">
                      <a:alpha val="43137"/>
                    </a:srgbClr>
                  </a:outerShdw>
                </a:effectLst>
                <a:latin typeface="Calibri"/>
              </a:rPr>
              <a:t>Association</a:t>
            </a:r>
            <a:endParaRPr lang="en-US" sz="5000" b="1" noProof="0" dirty="0" smtClean="0">
              <a:solidFill>
                <a:srgbClr val="4BACC6">
                  <a:lumMod val="50000"/>
                </a:srgbClr>
              </a:solidFill>
              <a:effectLst>
                <a:outerShdw blurRad="38100" dist="38100" dir="2700000" algn="tl">
                  <a:srgbClr val="000000">
                    <a:alpha val="43137"/>
                  </a:srgbClr>
                </a:outerShdw>
              </a:effectLst>
              <a:latin typeface="Calibri"/>
            </a:endParaRPr>
          </a:p>
          <a:p>
            <a:pPr marL="0" marR="0" lvl="0" indent="0" algn="ctr" defTabSz="910238" rtl="0" eaLnBrk="1" fontAlgn="auto" latinLnBrk="0" hangingPunct="1">
              <a:lnSpc>
                <a:spcPct val="100000"/>
              </a:lnSpc>
              <a:spcBef>
                <a:spcPts val="0"/>
              </a:spcBef>
              <a:spcAft>
                <a:spcPts val="0"/>
              </a:spcAft>
              <a:buClrTx/>
              <a:buSzTx/>
              <a:buFontTx/>
              <a:buNone/>
              <a:tabLst/>
              <a:defRPr/>
            </a:pP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10" name="Rounded Rectangle 9"/>
          <p:cNvSpPr/>
          <p:nvPr/>
        </p:nvSpPr>
        <p:spPr>
          <a:xfrm>
            <a:off x="9948258" y="8774349"/>
            <a:ext cx="7692885" cy="120623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685800" indent="-685800">
              <a:buFont typeface="Arial" panose="020B0604020202020204" pitchFamily="34" charset="0"/>
              <a:buChar char="•"/>
              <a:defRPr/>
            </a:pPr>
            <a:r>
              <a:rPr lang="en-US" sz="2400" b="1" dirty="0" smtClean="0">
                <a:solidFill>
                  <a:srgbClr val="4BACC6">
                    <a:lumMod val="50000"/>
                  </a:srgbClr>
                </a:solidFill>
                <a:effectLst>
                  <a:outerShdw blurRad="38100" dist="38100" dir="2700000" algn="tl">
                    <a:srgbClr val="000000">
                      <a:alpha val="43137"/>
                    </a:srgbClr>
                  </a:outerShdw>
                </a:effectLst>
              </a:rPr>
              <a:t>Specially curated activities &amp; events for Care Givers to chill, relax, recharge, find emotional support</a:t>
            </a:r>
            <a:endParaRPr kumimoji="0" lang="en-US" sz="24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ndParaRPr>
          </a:p>
        </p:txBody>
      </p:sp>
    </p:spTree>
    <p:extLst>
      <p:ext uri="{BB962C8B-B14F-4D97-AF65-F5344CB8AC3E}">
        <p14:creationId xmlns:p14="http://schemas.microsoft.com/office/powerpoint/2010/main" val="1244529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Nutrition, Hydration, Exercise</a:t>
            </a:r>
          </a:p>
        </p:txBody>
      </p:sp>
      <p:sp>
        <p:nvSpPr>
          <p:cNvPr id="2" name="Oval 1"/>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5" name="TextBox 14">
            <a:extLst>
              <a:ext uri="{FF2B5EF4-FFF2-40B4-BE49-F238E27FC236}">
                <a16:creationId xmlns:a16="http://schemas.microsoft.com/office/drawing/2014/main" xmlns="" id="{CD66D704-6B4E-4343-BB55-747C3291701A}"/>
              </a:ext>
            </a:extLst>
          </p:cNvPr>
          <p:cNvSpPr txBox="1"/>
          <p:nvPr/>
        </p:nvSpPr>
        <p:spPr>
          <a:xfrm>
            <a:off x="1776320" y="2251809"/>
            <a:ext cx="11939680" cy="6563335"/>
          </a:xfrm>
          <a:prstGeom prst="rect">
            <a:avLst/>
          </a:prstGeom>
          <a:noFill/>
        </p:spPr>
        <p:txBody>
          <a:bodyPr wrap="square">
            <a:spAutoFit/>
          </a:bodyPr>
          <a:lstStyle/>
          <a:p>
            <a:r>
              <a:rPr lang="en-SG" sz="2000" dirty="0">
                <a:solidFill>
                  <a:srgbClr val="000000"/>
                </a:solidFill>
                <a:effectLst/>
                <a:latin typeface="Times New Roman" panose="02020603050405020304" pitchFamily="18" charset="0"/>
                <a:ea typeface="Calibri" panose="020F0502020204030204" pitchFamily="34" charset="0"/>
              </a:rPr>
              <a:t>1</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Use variety in serving food. E</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veryone gets tired of the same food day after day or week after week.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2. Doo not overload the plate. This is wasteful and unnecessary.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3</a:t>
            </a:r>
            <a:r>
              <a:rPr lang="en-SG"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Serve food </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with different texture and colours for an interesting menu. Depending on the time of day or preference, you can also serve hot or cold meals.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4. As we age, we can also lose awareness of being thirsty. Without adequate fluids, these problems can  arise:  </a:t>
            </a:r>
          </a:p>
          <a:p>
            <a:pPr marL="285750" indent="-285750">
              <a:spcAft>
                <a:spcPts val="135"/>
              </a:spcAft>
              <a:buFont typeface="Arial" panose="020B0604020202020204" pitchFamily="34" charset="0"/>
              <a:buChar char="•"/>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Dry Skin </a:t>
            </a:r>
          </a:p>
          <a:p>
            <a:pPr marL="285750" indent="-285750">
              <a:spcAft>
                <a:spcPts val="135"/>
              </a:spcAft>
              <a:buFont typeface="Arial" panose="020B0604020202020204" pitchFamily="34" charset="0"/>
              <a:buChar char="•"/>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Indigestion </a:t>
            </a:r>
          </a:p>
          <a:p>
            <a:pPr marL="285750" indent="-285750">
              <a:spcAft>
                <a:spcPts val="135"/>
              </a:spcAft>
              <a:buFont typeface="Arial" panose="020B0604020202020204" pitchFamily="34" charset="0"/>
              <a:buChar char="•"/>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Constipation </a:t>
            </a:r>
          </a:p>
          <a:p>
            <a:pPr marL="285750" indent="-285750">
              <a:buFont typeface="Arial" panose="020B0604020202020204" pitchFamily="34" charset="0"/>
              <a:buChar char="•"/>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Urinary Tract Infections (UTIs) </a:t>
            </a:r>
          </a:p>
          <a:p>
            <a:pPr marL="285750" indent="-285750">
              <a:buFont typeface="Arial" panose="020B0604020202020204" pitchFamily="34" charset="0"/>
              <a:buChar char="•"/>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Lethargy</a:t>
            </a:r>
          </a:p>
          <a:p>
            <a:pPr marL="285750" indent="-285750">
              <a:buFont typeface="Arial" panose="020B0604020202020204" pitchFamily="34" charset="0"/>
              <a:buChar char="•"/>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Bad breath</a:t>
            </a:r>
          </a:p>
          <a:p>
            <a:pPr marL="285750" indent="-285750">
              <a:buFont typeface="Arial" panose="020B0604020202020204" pitchFamily="34" charset="0"/>
              <a:buChar char="•"/>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Dizziness</a:t>
            </a:r>
          </a:p>
          <a:p>
            <a:pPr marL="285750" indent="-285750">
              <a:buFont typeface="Arial" panose="020B0604020202020204" pitchFamily="34" charset="0"/>
              <a:buChar char="•"/>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Confusion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5. To prevent such ailments, ensure that each resident drinks at least eight 8-oz glasses of water. It will also help to give appetising drinks such as coloured fruit juices instead of water.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6. Some conditions such as congestive heart failure require restricted intake of water for a resident.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Note the specific amount of water for each resident in the care plan. </a:t>
            </a:r>
          </a:p>
          <a:p>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7. If you have to </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coax </a:t>
            </a:r>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the person </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to drink, please do this in an ethical and respectful manner. </a:t>
            </a:r>
          </a:p>
          <a:p>
            <a:r>
              <a:rPr lang="en-SG"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endParaRPr lang="en-SG" sz="18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04746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Nutrition, Hydration, Exercise</a:t>
            </a:r>
          </a:p>
        </p:txBody>
      </p:sp>
      <p:sp>
        <p:nvSpPr>
          <p:cNvPr id="2" name="Oval 1"/>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5" name="TextBox 14">
            <a:extLst>
              <a:ext uri="{FF2B5EF4-FFF2-40B4-BE49-F238E27FC236}">
                <a16:creationId xmlns:a16="http://schemas.microsoft.com/office/drawing/2014/main" xmlns="" id="{CD66D704-6B4E-4343-BB55-747C3291701A}"/>
              </a:ext>
            </a:extLst>
          </p:cNvPr>
          <p:cNvSpPr txBox="1"/>
          <p:nvPr/>
        </p:nvSpPr>
        <p:spPr>
          <a:xfrm>
            <a:off x="1776320" y="1807670"/>
            <a:ext cx="11939680" cy="7138044"/>
          </a:xfrm>
          <a:prstGeom prst="rect">
            <a:avLst/>
          </a:prstGeom>
          <a:noFill/>
        </p:spPr>
        <p:txBody>
          <a:bodyPr wrap="square">
            <a:spAutoFit/>
          </a:bodyPr>
          <a:lstStyle/>
          <a:p>
            <a:r>
              <a:rPr lang="en-SG"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EXERCISE </a:t>
            </a:r>
            <a:endPar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buAutoNum type="arabicPeriod"/>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Exercise is essential to ensure that each resident stays healthy and avoids conditions such as heart failure, constipation, diabetes and other health problems. </a:t>
            </a:r>
          </a:p>
          <a:p>
            <a:pPr algn="just"/>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2. Exercise also prevents arthritis, premature muscular contraction, and help non-ambulatory                  residents regain their movement.</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3   Where possible</a:t>
            </a:r>
            <a:r>
              <a:rPr lang="en-SG"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plan </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scheduled daily exercise times for residents, or hire a professional to do the exercises instead. Consider playing familiar music that will help the residents to get motivated. </a:t>
            </a:r>
          </a:p>
          <a:p>
            <a:endParaRPr lang="en-SG" sz="1800" b="1" dirty="0">
              <a:solidFill>
                <a:srgbClr val="000000"/>
              </a:solidFill>
              <a:effectLst/>
              <a:latin typeface="Times New Roman" panose="02020603050405020304" pitchFamily="18" charset="0"/>
              <a:ea typeface="Calibri" panose="020F0502020204030204" pitchFamily="34" charset="0"/>
            </a:endParaRPr>
          </a:p>
          <a:p>
            <a:r>
              <a:rPr lang="en-SG"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FOOD PREPARATION AND SERVICE </a:t>
            </a:r>
            <a:endPar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buAutoNum type="arabicPeriod"/>
            </a:pP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Provide at least three meals a day, with an adequate time period between each meal.</a:t>
            </a:r>
          </a:p>
          <a:p>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2.  </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Menus should be based on food preferences, eating habits, customs, health conditions, appetites, and religious, cultural, and ethnic backgrounds. </a:t>
            </a:r>
          </a:p>
          <a:p>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3</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Menus should be prepared at least one week before the date the food is served, dated and conspicuously posted.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4. </a:t>
            </a:r>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Food and water should be easily </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accessible at all times.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5. Make sure that the food is stored in </a:t>
            </a:r>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proper covered containers and refrigerated in the correct sections. 6.  Food must also be safe for consumption, and free of </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spoilage, filth, or contamination </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7.   Raw fruits and raw vegetables must be rinsed with water before being cooked or served.</a:t>
            </a:r>
          </a:p>
          <a:p>
            <a:pPr marL="457200" indent="-457200">
              <a:buAutoNum type="arabicPeriod" startAt="8"/>
            </a:pPr>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Individuals serving food and water must wash their hands and exposed portions of their arms with soap and water before providing the food service. </a:t>
            </a:r>
          </a:p>
          <a:p>
            <a:pPr marL="457200" indent="-457200">
              <a:buAutoNum type="arabicPeriod" startAt="9"/>
            </a:pPr>
            <a:r>
              <a:rPr lang="en-SG" sz="2000" dirty="0">
                <a:solidFill>
                  <a:srgbClr val="000000"/>
                </a:solidFill>
                <a:latin typeface="Arial" panose="020B0604020202020204" pitchFamily="34" charset="0"/>
                <a:ea typeface="Calibri" panose="020F0502020204030204" pitchFamily="34" charset="0"/>
                <a:cs typeface="Arial" panose="020B0604020202020204" pitchFamily="34" charset="0"/>
              </a:rPr>
              <a:t>Food </a:t>
            </a:r>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must not be served by anyone who is ill.</a:t>
            </a:r>
          </a:p>
          <a:p>
            <a:r>
              <a:rPr lang="en-SG"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10. Tableware, utensils, equipment, and food-contact surfaces must be clean and in good condition. </a:t>
            </a:r>
          </a:p>
          <a:p>
            <a:pPr>
              <a:lnSpc>
                <a:spcPct val="107000"/>
              </a:lnSpc>
              <a:spcAft>
                <a:spcPts val="800"/>
              </a:spcAft>
            </a:pPr>
            <a:r>
              <a:rPr lang="en-SG" sz="2000" b="1" dirty="0">
                <a:effectLst/>
                <a:latin typeface="Arial" panose="020B0604020202020204" pitchFamily="34" charset="0"/>
                <a:ea typeface="Calibri" panose="020F0502020204030204" pitchFamily="34" charset="0"/>
                <a:cs typeface="Arial" panose="020B0604020202020204" pitchFamily="34" charset="0"/>
              </a:rPr>
              <a:t> </a:t>
            </a:r>
            <a:r>
              <a:rPr lang="en-SG" sz="2000" b="1" dirty="0">
                <a:latin typeface="Arial" panose="020B0604020202020204" pitchFamily="34" charset="0"/>
                <a:ea typeface="Calibri" panose="020F0502020204030204" pitchFamily="34" charset="0"/>
                <a:cs typeface="Arial" panose="020B0604020202020204" pitchFamily="34" charset="0"/>
              </a:rPr>
              <a:t>If you are in doubt about the food or drinks, discard them!</a:t>
            </a:r>
            <a:endParaRPr lang="en-SG" sz="2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31164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Medication</a:t>
            </a:r>
          </a:p>
        </p:txBody>
      </p:sp>
      <p:sp>
        <p:nvSpPr>
          <p:cNvPr id="11" name="Oval 10"/>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184AEEBF-58B8-41C4-A69B-E08B282134F2}"/>
              </a:ext>
            </a:extLst>
          </p:cNvPr>
          <p:cNvSpPr txBox="1"/>
          <p:nvPr/>
        </p:nvSpPr>
        <p:spPr>
          <a:xfrm>
            <a:off x="1498061" y="2625969"/>
            <a:ext cx="12217939" cy="6401753"/>
          </a:xfrm>
          <a:prstGeom prst="rect">
            <a:avLst/>
          </a:prstGeom>
          <a:noFill/>
        </p:spPr>
        <p:txBody>
          <a:bodyPr wrap="square">
            <a:spAutoFit/>
          </a:bodyPr>
          <a:lstStyle/>
          <a:p>
            <a:r>
              <a:rPr lang="en-US" sz="2200" b="0" i="0" u="none" strike="noStrike" baseline="0" dirty="0">
                <a:solidFill>
                  <a:srgbClr val="000000"/>
                </a:solidFill>
                <a:latin typeface="Arial" panose="020B0604020202020204" pitchFamily="34" charset="0"/>
                <a:cs typeface="Arial" panose="020B0604020202020204" pitchFamily="34" charset="0"/>
              </a:rPr>
              <a:t>All medication can have mild side effects, or even be dangerous to some people. </a:t>
            </a:r>
          </a:p>
          <a:p>
            <a:r>
              <a:rPr lang="en-US" sz="2200" b="0" i="0" u="none" strike="noStrike" baseline="0" dirty="0">
                <a:solidFill>
                  <a:srgbClr val="000000"/>
                </a:solidFill>
                <a:latin typeface="Arial" panose="020B0604020202020204" pitchFamily="34" charset="0"/>
                <a:cs typeface="Arial" panose="020B0604020202020204" pitchFamily="34" charset="0"/>
              </a:rPr>
              <a:t>Some medications can even cause life-threatening side effects when administered together.</a:t>
            </a:r>
          </a:p>
          <a:p>
            <a:r>
              <a:rPr lang="en-US" sz="2200" dirty="0">
                <a:solidFill>
                  <a:srgbClr val="000000"/>
                </a:solidFill>
                <a:latin typeface="Arial" panose="020B0604020202020204" pitchFamily="34" charset="0"/>
                <a:cs typeface="Arial" panose="020B0604020202020204" pitchFamily="34" charset="0"/>
              </a:rPr>
              <a:t>So </a:t>
            </a:r>
            <a:r>
              <a:rPr lang="en-US" sz="2200" b="1" i="0" u="none" strike="noStrike" baseline="0" dirty="0">
                <a:solidFill>
                  <a:srgbClr val="000000"/>
                </a:solidFill>
                <a:latin typeface="Arial" panose="020B0604020202020204" pitchFamily="34" charset="0"/>
                <a:cs typeface="Arial" panose="020B0604020202020204" pitchFamily="34" charset="0"/>
              </a:rPr>
              <a:t>TREAT ALL MEDICATIONS WITH RESPECT. </a:t>
            </a:r>
          </a:p>
          <a:p>
            <a:endParaRPr lang="en-US" sz="2200" b="1" dirty="0">
              <a:solidFill>
                <a:srgbClr val="000000"/>
              </a:solidFill>
              <a:latin typeface="Arial" panose="020B0604020202020204" pitchFamily="34" charset="0"/>
              <a:cs typeface="Arial" panose="020B0604020202020204" pitchFamily="34" charset="0"/>
            </a:endParaRPr>
          </a:p>
          <a:p>
            <a:pPr marL="457200" indent="-457200">
              <a:buAutoNum type="arabicPeriod"/>
            </a:pPr>
            <a:r>
              <a:rPr lang="en-US" sz="2200" dirty="0">
                <a:solidFill>
                  <a:srgbClr val="000000"/>
                </a:solidFill>
                <a:latin typeface="Arial" panose="020B0604020202020204" pitchFamily="34" charset="0"/>
                <a:cs typeface="Arial" panose="020B0604020202020204" pitchFamily="34" charset="0"/>
              </a:rPr>
              <a:t>Make sure that you are p</a:t>
            </a:r>
            <a:r>
              <a:rPr lang="en-US" sz="2200" b="0" i="0" u="none" strike="noStrike" baseline="0" dirty="0">
                <a:solidFill>
                  <a:srgbClr val="000000"/>
                </a:solidFill>
                <a:latin typeface="Arial" panose="020B0604020202020204" pitchFamily="34" charset="0"/>
                <a:cs typeface="Arial" panose="020B0604020202020204" pitchFamily="34" charset="0"/>
              </a:rPr>
              <a:t>roperly trained to administer medication, especially those with life-threatening side effects. If not, make sure that someone with the right qualifications and training is available for that role.</a:t>
            </a:r>
          </a:p>
          <a:p>
            <a:pPr marL="457200" indent="-457200">
              <a:buAutoNum type="arabicPeriod"/>
            </a:pPr>
            <a:endParaRPr lang="en-US" sz="2200" dirty="0">
              <a:solidFill>
                <a:srgbClr val="000000"/>
              </a:solidFill>
              <a:latin typeface="Arial" panose="020B0604020202020204" pitchFamily="34" charset="0"/>
              <a:cs typeface="Arial" panose="020B0604020202020204" pitchFamily="34" charset="0"/>
            </a:endParaRPr>
          </a:p>
          <a:p>
            <a:r>
              <a:rPr lang="en-US" sz="2200" dirty="0">
                <a:solidFill>
                  <a:srgbClr val="000000"/>
                </a:solidFill>
                <a:latin typeface="Arial" panose="020B0604020202020204" pitchFamily="34" charset="0"/>
                <a:cs typeface="Arial" panose="020B0604020202020204" pitchFamily="34" charset="0"/>
              </a:rPr>
              <a:t>2. </a:t>
            </a:r>
            <a:r>
              <a:rPr lang="en-US" sz="2200" b="0" i="0" u="none" strike="noStrike" baseline="0" dirty="0">
                <a:solidFill>
                  <a:srgbClr val="000000"/>
                </a:solidFill>
                <a:latin typeface="Arial" panose="020B0604020202020204" pitchFamily="34" charset="0"/>
                <a:cs typeface="Arial" panose="020B0604020202020204" pitchFamily="34" charset="0"/>
              </a:rPr>
              <a:t>Assistance in self-administration generally includes help with one or more of the following: </a:t>
            </a:r>
          </a:p>
          <a:p>
            <a:pPr marL="342900" indent="-342900">
              <a:buFont typeface="Arial" panose="020B0604020202020204" pitchFamily="34" charset="0"/>
              <a:buChar char="•"/>
            </a:pPr>
            <a:r>
              <a:rPr lang="en-US" sz="2200" dirty="0">
                <a:solidFill>
                  <a:srgbClr val="000000"/>
                </a:solidFill>
                <a:latin typeface="Arial" panose="020B0604020202020204" pitchFamily="34" charset="0"/>
                <a:cs typeface="Arial" panose="020B0604020202020204" pitchFamily="34" charset="0"/>
              </a:rPr>
              <a:t>Correct storage of the </a:t>
            </a:r>
            <a:r>
              <a:rPr lang="en-US" sz="2200" b="0" i="0" u="none" strike="noStrike" baseline="0" dirty="0">
                <a:solidFill>
                  <a:srgbClr val="000000"/>
                </a:solidFill>
                <a:latin typeface="Arial" panose="020B0604020202020204" pitchFamily="34" charset="0"/>
                <a:cs typeface="Arial" panose="020B0604020202020204" pitchFamily="34" charset="0"/>
              </a:rPr>
              <a:t>medication </a:t>
            </a: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Reminding the person </a:t>
            </a:r>
            <a:r>
              <a:rPr lang="en-US" sz="2200" dirty="0">
                <a:solidFill>
                  <a:srgbClr val="000000"/>
                </a:solidFill>
                <a:latin typeface="Arial" panose="020B0604020202020204" pitchFamily="34" charset="0"/>
                <a:cs typeface="Arial" panose="020B0604020202020204" pitchFamily="34" charset="0"/>
              </a:rPr>
              <a:t>of the </a:t>
            </a:r>
            <a:r>
              <a:rPr lang="en-US" sz="2200" b="0" i="0" u="none" strike="noStrike" baseline="0" dirty="0">
                <a:solidFill>
                  <a:srgbClr val="000000"/>
                </a:solidFill>
                <a:latin typeface="Arial" panose="020B0604020202020204" pitchFamily="34" charset="0"/>
                <a:cs typeface="Arial" panose="020B0604020202020204" pitchFamily="34" charset="0"/>
              </a:rPr>
              <a:t>time to take a medication </a:t>
            </a: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Reading the medication label </a:t>
            </a: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Confirming that the medication is being taken by the individual it is prescribed for. </a:t>
            </a: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Making sure that the correct dosage is delivered. </a:t>
            </a: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Confirming that the medication is taken as required and directed </a:t>
            </a: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Pouring or placing a specified dosage into a container or into the person’s hand. </a:t>
            </a: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Observing the person while the medication is taken. </a:t>
            </a:r>
          </a:p>
          <a:p>
            <a:pPr marL="285750" indent="-285750">
              <a:buFont typeface="Arial" panose="020B0604020202020204" pitchFamily="34" charset="0"/>
              <a:buChar char="•"/>
            </a:pPr>
            <a:endParaRPr lang="en-US" dirty="0">
              <a:solidFill>
                <a:srgbClr val="000000"/>
              </a:solidFill>
              <a:latin typeface="Times New Roman" panose="02020603050405020304" pitchFamily="18" charset="0"/>
            </a:endParaRPr>
          </a:p>
          <a:p>
            <a:pPr marL="285750" indent="-285750">
              <a:buFont typeface="Arial" panose="020B0604020202020204" pitchFamily="34" charset="0"/>
              <a:buChar char="•"/>
            </a:pPr>
            <a:endParaRPr lang="en-SG" dirty="0"/>
          </a:p>
        </p:txBody>
      </p:sp>
    </p:spTree>
    <p:extLst>
      <p:ext uri="{BB962C8B-B14F-4D97-AF65-F5344CB8AC3E}">
        <p14:creationId xmlns:p14="http://schemas.microsoft.com/office/powerpoint/2010/main" val="1049492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Medication</a:t>
            </a:r>
          </a:p>
        </p:txBody>
      </p:sp>
      <p:sp>
        <p:nvSpPr>
          <p:cNvPr id="11" name="Oval 10"/>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184AEEBF-58B8-41C4-A69B-E08B282134F2}"/>
              </a:ext>
            </a:extLst>
          </p:cNvPr>
          <p:cNvSpPr txBox="1"/>
          <p:nvPr/>
        </p:nvSpPr>
        <p:spPr>
          <a:xfrm>
            <a:off x="1808646" y="2903206"/>
            <a:ext cx="12217939" cy="7201972"/>
          </a:xfrm>
          <a:prstGeom prst="rect">
            <a:avLst/>
          </a:prstGeom>
          <a:noFill/>
        </p:spPr>
        <p:txBody>
          <a:bodyPr wrap="square">
            <a:spAutoFit/>
          </a:bodyPr>
          <a:lstStyle/>
          <a:p>
            <a:r>
              <a:rPr lang="en-US" sz="2200" b="0" i="0" u="none" strike="noStrike" baseline="0" dirty="0">
                <a:solidFill>
                  <a:srgbClr val="000000"/>
                </a:solidFill>
                <a:latin typeface="Arial" panose="020B0604020202020204" pitchFamily="34" charset="0"/>
                <a:cs typeface="Arial" panose="020B0604020202020204" pitchFamily="34" charset="0"/>
              </a:rPr>
              <a:t>A person’s medication and treatment orders come in several forms. </a:t>
            </a:r>
          </a:p>
          <a:p>
            <a:r>
              <a:rPr lang="en-US" sz="2200" b="0" i="0" u="none" strike="noStrike" baseline="0" dirty="0">
                <a:solidFill>
                  <a:srgbClr val="000000"/>
                </a:solidFill>
                <a:latin typeface="Arial" panose="020B0604020202020204" pitchFamily="34" charset="0"/>
                <a:cs typeface="Arial" panose="020B0604020202020204" pitchFamily="34" charset="0"/>
              </a:rPr>
              <a:t>The initial orders typically come from the hospital, pharmacy, or personal physician and client’s doctor, and usually include: </a:t>
            </a:r>
          </a:p>
          <a:p>
            <a:endParaRPr lang="en-US" sz="2200" b="0" i="0" u="none" strike="noStrike" baseline="0" dirty="0">
              <a:solidFill>
                <a:srgbClr val="000000"/>
              </a:solidFill>
              <a:latin typeface="Arial" panose="020B0604020202020204" pitchFamily="34" charset="0"/>
              <a:cs typeface="Arial" panose="020B0604020202020204" pitchFamily="34" charset="0"/>
            </a:endParaRPr>
          </a:p>
          <a:p>
            <a:r>
              <a:rPr lang="en-US" sz="2200" b="0" i="0" u="none" strike="noStrike" baseline="0" dirty="0">
                <a:solidFill>
                  <a:srgbClr val="000000"/>
                </a:solidFill>
                <a:latin typeface="Arial" panose="020B0604020202020204" pitchFamily="34" charset="0"/>
                <a:cs typeface="Arial" panose="020B0604020202020204" pitchFamily="34" charset="0"/>
              </a:rPr>
              <a:t>1. Diagnoses of all the individual’s medical problems </a:t>
            </a:r>
          </a:p>
          <a:p>
            <a:r>
              <a:rPr lang="en-US" sz="2200" b="0" i="0" u="none" strike="noStrike" baseline="0" dirty="0">
                <a:solidFill>
                  <a:srgbClr val="000000"/>
                </a:solidFill>
                <a:latin typeface="Arial" panose="020B0604020202020204" pitchFamily="34" charset="0"/>
                <a:cs typeface="Arial" panose="020B0604020202020204" pitchFamily="34" charset="0"/>
              </a:rPr>
              <a:t>2. All medications or treatments the resident is currently taking, as well as instructions for administration </a:t>
            </a:r>
          </a:p>
          <a:p>
            <a:r>
              <a:rPr lang="en-US" sz="2200" b="0" i="0" u="none" strike="noStrike" baseline="0" dirty="0">
                <a:solidFill>
                  <a:srgbClr val="000000"/>
                </a:solidFill>
                <a:latin typeface="Arial" panose="020B0604020202020204" pitchFamily="34" charset="0"/>
                <a:cs typeface="Arial" panose="020B0604020202020204" pitchFamily="34" charset="0"/>
              </a:rPr>
              <a:t>3. The person’s medication or food allergies, if any </a:t>
            </a:r>
          </a:p>
          <a:p>
            <a:r>
              <a:rPr lang="en-US" sz="2200" b="0" i="0" u="none" strike="noStrike" baseline="0" dirty="0">
                <a:solidFill>
                  <a:srgbClr val="000000"/>
                </a:solidFill>
                <a:latin typeface="Arial" panose="020B0604020202020204" pitchFamily="34" charset="0"/>
                <a:cs typeface="Arial" panose="020B0604020202020204" pitchFamily="34" charset="0"/>
              </a:rPr>
              <a:t>5. A list of non-prescription over-the-counter medications for common problems such </a:t>
            </a:r>
          </a:p>
          <a:p>
            <a:r>
              <a:rPr lang="en-SG" sz="2200" b="0" i="0" u="none" strike="noStrike" baseline="0" dirty="0">
                <a:solidFill>
                  <a:srgbClr val="000000"/>
                </a:solidFill>
                <a:latin typeface="Arial" panose="020B0604020202020204" pitchFamily="34" charset="0"/>
                <a:cs typeface="Arial" panose="020B0604020202020204" pitchFamily="34" charset="0"/>
              </a:rPr>
              <a:t>as cough, fever, indigestion, constipation, and headache. </a:t>
            </a:r>
          </a:p>
          <a:p>
            <a:endParaRPr lang="en-SG" sz="2200" dirty="0">
              <a:solidFill>
                <a:srgbClr val="000000"/>
              </a:solidFill>
              <a:latin typeface="Arial" panose="020B0604020202020204" pitchFamily="34" charset="0"/>
              <a:cs typeface="Arial" panose="020B0604020202020204" pitchFamily="34" charset="0"/>
            </a:endParaRPr>
          </a:p>
          <a:p>
            <a:r>
              <a:rPr lang="en-SG" sz="2200" dirty="0">
                <a:solidFill>
                  <a:srgbClr val="000000"/>
                </a:solidFill>
                <a:latin typeface="Arial" panose="020B0604020202020204" pitchFamily="34" charset="0"/>
                <a:cs typeface="Arial" panose="020B0604020202020204" pitchFamily="34" charset="0"/>
              </a:rPr>
              <a:t>When you receive these details, do the following:</a:t>
            </a:r>
          </a:p>
          <a:p>
            <a:endParaRPr lang="en-SG" sz="2200" dirty="0">
              <a:solidFill>
                <a:srgbClr val="000000"/>
              </a:solidFill>
              <a:latin typeface="Arial" panose="020B0604020202020204" pitchFamily="34" charset="0"/>
              <a:cs typeface="Arial" panose="020B0604020202020204" pitchFamily="34" charset="0"/>
            </a:endParaRPr>
          </a:p>
          <a:p>
            <a:pPr marL="457200" indent="-457200">
              <a:buAutoNum type="arabicPeriod"/>
            </a:pPr>
            <a:r>
              <a:rPr lang="en-SG" sz="2200" dirty="0">
                <a:solidFill>
                  <a:srgbClr val="000000"/>
                </a:solidFill>
                <a:latin typeface="Arial" panose="020B0604020202020204" pitchFamily="34" charset="0"/>
                <a:cs typeface="Arial" panose="020B0604020202020204" pitchFamily="34" charset="0"/>
              </a:rPr>
              <a:t>File them properly for later reference</a:t>
            </a:r>
          </a:p>
          <a:p>
            <a:pPr marL="457200" indent="-457200">
              <a:buAutoNum type="arabicPeriod" startAt="2"/>
            </a:pPr>
            <a:r>
              <a:rPr lang="en-SG" sz="2200" dirty="0">
                <a:solidFill>
                  <a:srgbClr val="000000"/>
                </a:solidFill>
                <a:latin typeface="Arial" panose="020B0604020202020204" pitchFamily="34" charset="0"/>
                <a:cs typeface="Arial" panose="020B0604020202020204" pitchFamily="34" charset="0"/>
              </a:rPr>
              <a:t>Refer to them when you are unsure about the person’s medication and/or administration instructions</a:t>
            </a:r>
          </a:p>
          <a:p>
            <a:pPr marL="457200" indent="-457200">
              <a:buAutoNum type="arabicPeriod" startAt="3"/>
            </a:pPr>
            <a:r>
              <a:rPr lang="en-SG" sz="2200" dirty="0">
                <a:latin typeface="Arial" panose="020B0604020202020204" pitchFamily="34" charset="0"/>
                <a:cs typeface="Arial" panose="020B0604020202020204" pitchFamily="34" charset="0"/>
              </a:rPr>
              <a:t>Ensure that the documents are available for reference should there be any investigations or mishaps</a:t>
            </a:r>
          </a:p>
          <a:p>
            <a:endParaRPr lang="en-SG" sz="2200" dirty="0">
              <a:latin typeface="Arial" panose="020B0604020202020204" pitchFamily="34" charset="0"/>
              <a:cs typeface="Arial" panose="020B0604020202020204" pitchFamily="34" charset="0"/>
            </a:endParaRPr>
          </a:p>
          <a:p>
            <a:r>
              <a:rPr lang="en-SG" sz="2200" b="1" dirty="0">
                <a:latin typeface="Arial" panose="020B0604020202020204" pitchFamily="34" charset="0"/>
                <a:cs typeface="Arial" panose="020B0604020202020204" pitchFamily="34" charset="0"/>
              </a:rPr>
              <a:t>Do not make changes to any medication or treatment orders  without prior consultation with the person’s pharmacy, doctor or primary healthcare provider! </a:t>
            </a:r>
          </a:p>
        </p:txBody>
      </p:sp>
    </p:spTree>
    <p:extLst>
      <p:ext uri="{BB962C8B-B14F-4D97-AF65-F5344CB8AC3E}">
        <p14:creationId xmlns:p14="http://schemas.microsoft.com/office/powerpoint/2010/main" val="569736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72D92"/>
        </a:solidFill>
        <a:effectLst/>
      </p:bgPr>
    </p:bg>
    <p:spTree>
      <p:nvGrpSpPr>
        <p:cNvPr id="1" name=""/>
        <p:cNvGrpSpPr/>
        <p:nvPr/>
      </p:nvGrpSpPr>
      <p:grpSpPr>
        <a:xfrm>
          <a:off x="0" y="0"/>
          <a:ext cx="0" cy="0"/>
          <a:chOff x="0" y="0"/>
          <a:chExt cx="0" cy="0"/>
        </a:xfrm>
      </p:grpSpPr>
      <p:sp>
        <p:nvSpPr>
          <p:cNvPr id="2" name="AutoShape 2"/>
          <p:cNvSpPr/>
          <p:nvPr/>
        </p:nvSpPr>
        <p:spPr>
          <a:xfrm>
            <a:off x="8" y="-112759"/>
            <a:ext cx="1349364" cy="10512518"/>
          </a:xfrm>
          <a:prstGeom prst="rect">
            <a:avLst/>
          </a:prstGeom>
          <a:solidFill>
            <a:srgbClr val="FFFFFF"/>
          </a:solidFill>
        </p:spPr>
      </p:sp>
      <p:sp>
        <p:nvSpPr>
          <p:cNvPr id="3" name="AutoShape 3"/>
          <p:cNvSpPr/>
          <p:nvPr/>
        </p:nvSpPr>
        <p:spPr>
          <a:xfrm>
            <a:off x="8" y="-57495"/>
            <a:ext cx="1349364" cy="2113637"/>
          </a:xfrm>
          <a:prstGeom prst="rect">
            <a:avLst/>
          </a:prstGeom>
          <a:solidFill>
            <a:srgbClr val="FF5757"/>
          </a:solidFill>
        </p:spPr>
      </p:sp>
      <p:sp>
        <p:nvSpPr>
          <p:cNvPr id="7" name="AutoShape 7"/>
          <p:cNvSpPr/>
          <p:nvPr/>
        </p:nvSpPr>
        <p:spPr>
          <a:xfrm>
            <a:off x="1349381" y="-21129"/>
            <a:ext cx="17197754" cy="1305180"/>
          </a:xfrm>
          <a:prstGeom prst="rect">
            <a:avLst/>
          </a:prstGeom>
          <a:solidFill>
            <a:srgbClr val="7ED957">
              <a:alpha val="74901"/>
            </a:srgbClr>
          </a:solidFill>
        </p:spPr>
        <p:txBody>
          <a:bodyPr/>
          <a:lstStyle/>
          <a:p>
            <a:r>
              <a:rPr lang="en-SG" sz="4400" dirty="0" smtClean="0">
                <a:solidFill>
                  <a:prstClr val="black"/>
                </a:solidFill>
              </a:rPr>
              <a:t>Home Visits – Safety &amp; Security</a:t>
            </a:r>
            <a:endParaRPr lang="en-SG" sz="4400" dirty="0">
              <a:solidFill>
                <a:prstClr val="black"/>
              </a:solidFill>
            </a:endParaRPr>
          </a:p>
        </p:txBody>
      </p:sp>
      <p:sp>
        <p:nvSpPr>
          <p:cNvPr id="8" name="Rounded Rectangle 7"/>
          <p:cNvSpPr/>
          <p:nvPr/>
        </p:nvSpPr>
        <p:spPr>
          <a:xfrm>
            <a:off x="3790357" y="2056142"/>
            <a:ext cx="4274233"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4000" b="1" noProof="0" dirty="0" smtClean="0">
                <a:solidFill>
                  <a:srgbClr val="4BACC6">
                    <a:lumMod val="50000"/>
                  </a:srgbClr>
                </a:solidFill>
                <a:effectLst>
                  <a:outerShdw blurRad="38100" dist="38100" dir="2700000" algn="tl">
                    <a:srgbClr val="000000">
                      <a:alpha val="43137"/>
                    </a:srgbClr>
                  </a:outerShdw>
                </a:effectLst>
                <a:latin typeface="Calibri"/>
              </a:rPr>
              <a:t>Care Clients / Family of Care Clients</a:t>
            </a:r>
            <a:endParaRPr kumimoji="0" lang="en-US" sz="4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ndParaRPr>
          </a:p>
        </p:txBody>
      </p:sp>
      <p:sp>
        <p:nvSpPr>
          <p:cNvPr id="9" name="Rounded Rectangle 8"/>
          <p:cNvSpPr/>
          <p:nvPr/>
        </p:nvSpPr>
        <p:spPr>
          <a:xfrm>
            <a:off x="12535163" y="2018153"/>
            <a:ext cx="4274233" cy="18796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0" marR="0" lvl="0" indent="0" algn="ctr" defTabSz="910238" rtl="0" eaLnBrk="1" fontAlgn="auto" latinLnBrk="0" hangingPunct="1">
              <a:lnSpc>
                <a:spcPct val="100000"/>
              </a:lnSpc>
              <a:spcBef>
                <a:spcPts val="0"/>
              </a:spcBef>
              <a:spcAft>
                <a:spcPts val="0"/>
              </a:spcAft>
              <a:buClrTx/>
              <a:buSzTx/>
              <a:buFontTx/>
              <a:buNone/>
              <a:tabLst/>
              <a:defRPr/>
            </a:pPr>
            <a:r>
              <a:rPr lang="en-US" sz="5000" b="1" noProof="0" dirty="0" smtClean="0">
                <a:solidFill>
                  <a:srgbClr val="4BACC6">
                    <a:lumMod val="50000"/>
                  </a:srgbClr>
                </a:solidFill>
                <a:effectLst>
                  <a:outerShdw blurRad="38100" dist="38100" dir="2700000" algn="tl">
                    <a:srgbClr val="000000">
                      <a:alpha val="43137"/>
                    </a:srgbClr>
                  </a:outerShdw>
                </a:effectLst>
                <a:latin typeface="Calibri"/>
              </a:rPr>
              <a:t>Care Givers</a:t>
            </a:r>
            <a:endParaRPr kumimoji="0" lang="en-US" sz="50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10" name="Rounded Rectangle 9"/>
          <p:cNvSpPr/>
          <p:nvPr/>
        </p:nvSpPr>
        <p:spPr>
          <a:xfrm>
            <a:off x="1927325" y="4368354"/>
            <a:ext cx="8020933" cy="475619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685800" indent="-685800">
              <a:buFont typeface="Arial" panose="020B0604020202020204" pitchFamily="34" charset="0"/>
              <a:buChar char="•"/>
              <a:defRPr/>
            </a:pPr>
            <a:r>
              <a:rPr lang="en-US" sz="2400" b="1" dirty="0">
                <a:solidFill>
                  <a:srgbClr val="4BACC6">
                    <a:lumMod val="50000"/>
                  </a:srgbClr>
                </a:solidFill>
                <a:effectLst>
                  <a:outerShdw blurRad="38100" dist="38100" dir="2700000" algn="tl">
                    <a:srgbClr val="000000">
                      <a:alpha val="43137"/>
                    </a:srgbClr>
                  </a:outerShdw>
                </a:effectLst>
              </a:rPr>
              <a:t>At least 1 day before the Care </a:t>
            </a:r>
            <a:r>
              <a:rPr lang="en-US" sz="2400" b="1" dirty="0" smtClean="0">
                <a:solidFill>
                  <a:srgbClr val="4BACC6">
                    <a:lumMod val="50000"/>
                  </a:srgbClr>
                </a:solidFill>
                <a:effectLst>
                  <a:outerShdw blurRad="38100" dist="38100" dir="2700000" algn="tl">
                    <a:srgbClr val="000000">
                      <a:alpha val="43137"/>
                    </a:srgbClr>
                  </a:outerShdw>
                </a:effectLst>
              </a:rPr>
              <a:t>Giver </a:t>
            </a:r>
            <a:r>
              <a:rPr lang="en-US" sz="2400" b="1" dirty="0">
                <a:solidFill>
                  <a:srgbClr val="4BACC6">
                    <a:lumMod val="50000"/>
                  </a:srgbClr>
                </a:solidFill>
                <a:effectLst>
                  <a:outerShdw blurRad="38100" dist="38100" dir="2700000" algn="tl">
                    <a:srgbClr val="000000">
                      <a:alpha val="43137"/>
                    </a:srgbClr>
                  </a:outerShdw>
                </a:effectLst>
              </a:rPr>
              <a:t>makes a Home Visit, </a:t>
            </a:r>
            <a:r>
              <a:rPr lang="en-US" sz="2400" b="1" dirty="0" smtClean="0">
                <a:solidFill>
                  <a:srgbClr val="4BACC6">
                    <a:lumMod val="50000"/>
                  </a:srgbClr>
                </a:solidFill>
                <a:effectLst>
                  <a:outerShdw blurRad="38100" dist="38100" dir="2700000" algn="tl">
                    <a:srgbClr val="000000">
                      <a:alpha val="43137"/>
                    </a:srgbClr>
                  </a:outerShdw>
                </a:effectLst>
              </a:rPr>
              <a:t>Care Clients &amp; designated family members </a:t>
            </a:r>
            <a:r>
              <a:rPr lang="en-US" sz="2400" b="1" dirty="0">
                <a:solidFill>
                  <a:srgbClr val="4BACC6">
                    <a:lumMod val="50000"/>
                  </a:srgbClr>
                </a:solidFill>
                <a:effectLst>
                  <a:outerShdw blurRad="38100" dist="38100" dir="2700000" algn="tl">
                    <a:srgbClr val="000000">
                      <a:alpha val="43137"/>
                    </a:srgbClr>
                  </a:outerShdw>
                </a:effectLst>
              </a:rPr>
              <a:t>will receive a text message through </a:t>
            </a:r>
            <a:r>
              <a:rPr lang="en-US" sz="2400" b="1" dirty="0" err="1">
                <a:solidFill>
                  <a:srgbClr val="FF0000"/>
                </a:solidFill>
                <a:effectLst>
                  <a:outerShdw blurRad="38100" dist="38100" dir="2700000" algn="tl">
                    <a:srgbClr val="000000">
                      <a:alpha val="43137"/>
                    </a:srgbClr>
                  </a:outerShdw>
                </a:effectLst>
              </a:rPr>
              <a:t>SenzeHealth</a:t>
            </a:r>
            <a:r>
              <a:rPr lang="en-US" sz="2400" b="1" dirty="0">
                <a:solidFill>
                  <a:srgbClr val="4BACC6">
                    <a:lumMod val="50000"/>
                  </a:srgbClr>
                </a:solidFill>
                <a:effectLst>
                  <a:outerShdw blurRad="38100" dist="38100" dir="2700000" algn="tl">
                    <a:srgbClr val="000000">
                      <a:alpha val="43137"/>
                    </a:srgbClr>
                  </a:outerShdw>
                </a:effectLst>
              </a:rPr>
              <a:t>, informing </a:t>
            </a:r>
            <a:r>
              <a:rPr lang="en-US" sz="2400" b="1" dirty="0" smtClean="0">
                <a:solidFill>
                  <a:srgbClr val="4BACC6">
                    <a:lumMod val="50000"/>
                  </a:srgbClr>
                </a:solidFill>
                <a:effectLst>
                  <a:outerShdw blurRad="38100" dist="38100" dir="2700000" algn="tl">
                    <a:srgbClr val="000000">
                      <a:alpha val="43137"/>
                    </a:srgbClr>
                  </a:outerShdw>
                </a:effectLst>
              </a:rPr>
              <a:t>of </a:t>
            </a:r>
            <a:r>
              <a:rPr lang="en-US" sz="2400" b="1" dirty="0">
                <a:solidFill>
                  <a:srgbClr val="4BACC6">
                    <a:lumMod val="50000"/>
                  </a:srgbClr>
                </a:solidFill>
                <a:effectLst>
                  <a:outerShdw blurRad="38100" dist="38100" dir="2700000" algn="tl">
                    <a:srgbClr val="000000">
                      <a:alpha val="43137"/>
                    </a:srgbClr>
                  </a:outerShdw>
                </a:effectLst>
              </a:rPr>
              <a:t>the Care </a:t>
            </a:r>
            <a:r>
              <a:rPr lang="en-US" sz="2400" b="1" dirty="0" smtClean="0">
                <a:solidFill>
                  <a:srgbClr val="4BACC6">
                    <a:lumMod val="50000"/>
                  </a:srgbClr>
                </a:solidFill>
                <a:effectLst>
                  <a:outerShdw blurRad="38100" dist="38100" dir="2700000" algn="tl">
                    <a:srgbClr val="000000">
                      <a:alpha val="43137"/>
                    </a:srgbClr>
                  </a:outerShdw>
                </a:effectLst>
              </a:rPr>
              <a:t>Giver’s name, time of visit and purpose of visit.</a:t>
            </a:r>
            <a:endParaRPr lang="en-US" sz="2400" b="1" noProof="0" dirty="0" smtClean="0">
              <a:solidFill>
                <a:srgbClr val="4BACC6">
                  <a:lumMod val="50000"/>
                </a:srgbClr>
              </a:solidFill>
              <a:effectLst>
                <a:outerShdw blurRad="38100" dist="38100" dir="2700000" algn="tl">
                  <a:srgbClr val="000000">
                    <a:alpha val="43137"/>
                  </a:srgbClr>
                </a:outerShdw>
              </a:effectLst>
              <a:latin typeface="Calibri"/>
            </a:endParaRPr>
          </a:p>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noProof="0" dirty="0" smtClean="0">
                <a:solidFill>
                  <a:srgbClr val="4BACC6">
                    <a:lumMod val="50000"/>
                  </a:srgbClr>
                </a:solidFill>
                <a:effectLst>
                  <a:outerShdw blurRad="38100" dist="38100" dir="2700000" algn="tl">
                    <a:srgbClr val="000000">
                      <a:alpha val="43137"/>
                    </a:srgbClr>
                  </a:outerShdw>
                </a:effectLst>
                <a:latin typeface="Calibri"/>
              </a:rPr>
              <a:t>Beware of strangers and scammers. Ask to see the official badge of the Care </a:t>
            </a:r>
            <a:r>
              <a:rPr lang="en-US" sz="2400" b="1" dirty="0" smtClean="0">
                <a:solidFill>
                  <a:srgbClr val="4BACC6">
                    <a:lumMod val="50000"/>
                  </a:srgbClr>
                </a:solidFill>
                <a:effectLst>
                  <a:outerShdw blurRad="38100" dist="38100" dir="2700000" algn="tl">
                    <a:srgbClr val="000000">
                      <a:alpha val="43137"/>
                    </a:srgbClr>
                  </a:outerShdw>
                </a:effectLst>
                <a:latin typeface="Calibri"/>
              </a:rPr>
              <a:t>Giver</a:t>
            </a:r>
            <a:r>
              <a:rPr lang="en-US" sz="2400" b="1" noProof="0" dirty="0" smtClean="0">
                <a:solidFill>
                  <a:srgbClr val="4BACC6">
                    <a:lumMod val="50000"/>
                  </a:srgbClr>
                </a:solidFill>
                <a:effectLst>
                  <a:outerShdw blurRad="38100" dist="38100" dir="2700000" algn="tl">
                    <a:srgbClr val="000000">
                      <a:alpha val="43137"/>
                    </a:srgbClr>
                  </a:outerShdw>
                </a:effectLst>
                <a:latin typeface="Calibri"/>
              </a:rPr>
              <a:t> before letting the Care </a:t>
            </a:r>
            <a:r>
              <a:rPr lang="en-US" sz="2400" b="1" dirty="0" smtClean="0">
                <a:solidFill>
                  <a:srgbClr val="4BACC6">
                    <a:lumMod val="50000"/>
                  </a:srgbClr>
                </a:solidFill>
                <a:effectLst>
                  <a:outerShdw blurRad="38100" dist="38100" dir="2700000" algn="tl">
                    <a:srgbClr val="000000">
                      <a:alpha val="43137"/>
                    </a:srgbClr>
                  </a:outerShdw>
                </a:effectLst>
                <a:latin typeface="Calibri"/>
              </a:rPr>
              <a:t>Giver</a:t>
            </a:r>
            <a:r>
              <a:rPr lang="en-US" sz="2400" b="1" noProof="0" dirty="0" smtClean="0">
                <a:solidFill>
                  <a:srgbClr val="4BACC6">
                    <a:lumMod val="50000"/>
                  </a:srgbClr>
                </a:solidFill>
                <a:effectLst>
                  <a:outerShdw blurRad="38100" dist="38100" dir="2700000" algn="tl">
                    <a:srgbClr val="000000">
                      <a:alpha val="43137"/>
                    </a:srgbClr>
                  </a:outerShdw>
                </a:effectLst>
                <a:latin typeface="Calibri"/>
              </a:rPr>
              <a:t> in. Ensure the name matches with </a:t>
            </a:r>
            <a:r>
              <a:rPr lang="en-US" sz="2400" b="1" noProof="0" dirty="0" err="1" smtClean="0">
                <a:solidFill>
                  <a:srgbClr val="4BACC6">
                    <a:lumMod val="50000"/>
                  </a:srgbClr>
                </a:solidFill>
                <a:effectLst>
                  <a:outerShdw blurRad="38100" dist="38100" dir="2700000" algn="tl">
                    <a:srgbClr val="000000">
                      <a:alpha val="43137"/>
                    </a:srgbClr>
                  </a:outerShdw>
                </a:effectLst>
                <a:latin typeface="Calibri"/>
              </a:rPr>
              <a:t>th</a:t>
            </a:r>
            <a:r>
              <a:rPr lang="en-US" sz="2400" b="1" dirty="0" smtClean="0">
                <a:solidFill>
                  <a:srgbClr val="4BACC6">
                    <a:lumMod val="50000"/>
                  </a:srgbClr>
                </a:solidFill>
                <a:effectLst>
                  <a:outerShdw blurRad="38100" dist="38100" dir="2700000" algn="tl">
                    <a:srgbClr val="000000">
                      <a:alpha val="43137"/>
                    </a:srgbClr>
                  </a:outerShdw>
                </a:effectLst>
                <a:latin typeface="Calibri"/>
              </a:rPr>
              <a:t>e prior day’s text message.</a:t>
            </a:r>
            <a:endParaRPr lang="en-US" sz="2400" b="1" noProof="0" dirty="0" smtClean="0">
              <a:solidFill>
                <a:srgbClr val="4BACC6">
                  <a:lumMod val="50000"/>
                </a:srgbClr>
              </a:solidFill>
              <a:effectLst>
                <a:outerShdw blurRad="38100" dist="38100" dir="2700000" algn="tl">
                  <a:srgbClr val="000000">
                    <a:alpha val="43137"/>
                  </a:srgbClr>
                </a:outerShdw>
              </a:effectLst>
              <a:latin typeface="Calibri"/>
            </a:endParaRPr>
          </a:p>
          <a:p>
            <a:pPr marL="685800" marR="0" lvl="0" indent="-685800" defTabSz="9102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baseline="0" noProof="0" dirty="0" smtClean="0">
                <a:solidFill>
                  <a:srgbClr val="4BACC6">
                    <a:lumMod val="50000"/>
                  </a:srgbClr>
                </a:solidFill>
                <a:effectLst>
                  <a:outerShdw blurRad="38100" dist="38100" dir="2700000" algn="tl">
                    <a:srgbClr val="000000">
                      <a:alpha val="43137"/>
                    </a:srgbClr>
                  </a:outerShdw>
                </a:effectLst>
                <a:latin typeface="Calibri"/>
              </a:rPr>
              <a:t>Only </a:t>
            </a:r>
            <a:r>
              <a:rPr lang="en-US" sz="2400" b="1" baseline="0" noProof="0" dirty="0" smtClean="0">
                <a:solidFill>
                  <a:srgbClr val="FF0000"/>
                </a:solidFill>
                <a:effectLst>
                  <a:outerShdw blurRad="38100" dist="38100" dir="2700000" algn="tl">
                    <a:srgbClr val="000000">
                      <a:alpha val="43137"/>
                    </a:srgbClr>
                  </a:outerShdw>
                </a:effectLst>
                <a:latin typeface="Calibri"/>
              </a:rPr>
              <a:t>“Special Access Care </a:t>
            </a:r>
            <a:r>
              <a:rPr lang="en-US" sz="2400" b="1" dirty="0" smtClean="0">
                <a:solidFill>
                  <a:srgbClr val="FF0000"/>
                </a:solidFill>
                <a:effectLst>
                  <a:outerShdw blurRad="38100" dist="38100" dir="2700000" algn="tl">
                    <a:srgbClr val="000000">
                      <a:alpha val="43137"/>
                    </a:srgbClr>
                  </a:outerShdw>
                </a:effectLst>
                <a:latin typeface="Calibri"/>
              </a:rPr>
              <a:t>Givers</a:t>
            </a:r>
            <a:r>
              <a:rPr lang="en-US" sz="2400" b="1" baseline="0" noProof="0" dirty="0" smtClean="0">
                <a:solidFill>
                  <a:srgbClr val="FF0000"/>
                </a:solidFill>
                <a:effectLst>
                  <a:outerShdw blurRad="38100" dist="38100" dir="2700000" algn="tl">
                    <a:srgbClr val="000000">
                      <a:alpha val="43137"/>
                    </a:srgbClr>
                  </a:outerShdw>
                </a:effectLst>
                <a:latin typeface="Calibri"/>
              </a:rPr>
              <a:t>” </a:t>
            </a:r>
            <a:r>
              <a:rPr lang="en-US" sz="2400" b="1" baseline="0" noProof="0" dirty="0" smtClean="0">
                <a:solidFill>
                  <a:srgbClr val="4BACC6">
                    <a:lumMod val="50000"/>
                  </a:srgbClr>
                </a:solidFill>
                <a:effectLst>
                  <a:outerShdw blurRad="38100" dist="38100" dir="2700000" algn="tl">
                    <a:srgbClr val="000000">
                      <a:alpha val="43137"/>
                    </a:srgbClr>
                  </a:outerShdw>
                </a:effectLst>
                <a:latin typeface="Calibri"/>
              </a:rPr>
              <a:t>will be given keys/access cards to a Care Client’s home. These</a:t>
            </a:r>
            <a:r>
              <a:rPr lang="en-US" sz="2400" b="1" noProof="0" dirty="0" smtClean="0">
                <a:solidFill>
                  <a:srgbClr val="4BACC6">
                    <a:lumMod val="50000"/>
                  </a:srgbClr>
                </a:solidFill>
                <a:effectLst>
                  <a:outerShdw blurRad="38100" dist="38100" dir="2700000" algn="tl">
                    <a:srgbClr val="000000">
                      <a:alpha val="43137"/>
                    </a:srgbClr>
                  </a:outerShdw>
                </a:effectLst>
                <a:latin typeface="Calibri"/>
              </a:rPr>
              <a:t> will be pre-authorized by the appropriate family members.</a:t>
            </a:r>
            <a:endParaRPr kumimoji="0" lang="en-US" sz="24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ndParaRPr>
          </a:p>
        </p:txBody>
      </p:sp>
      <p:sp>
        <p:nvSpPr>
          <p:cNvPr id="11" name="Rounded Rectangle 10"/>
          <p:cNvSpPr/>
          <p:nvPr/>
        </p:nvSpPr>
        <p:spPr>
          <a:xfrm>
            <a:off x="10267067" y="4368354"/>
            <a:ext cx="8020933" cy="5398216"/>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77" tIns="45689" rIns="91377" bIns="45689" rtlCol="0" anchor="ctr"/>
          <a:lstStyle/>
          <a:p>
            <a:pPr marL="685800" indent="-685800">
              <a:buFont typeface="Arial" panose="020B0604020202020204" pitchFamily="34" charset="0"/>
              <a:buChar char="•"/>
              <a:defRPr/>
            </a:pPr>
            <a:r>
              <a:rPr lang="en-US" sz="2400" b="1" dirty="0" smtClean="0">
                <a:solidFill>
                  <a:srgbClr val="4BACC6">
                    <a:lumMod val="50000"/>
                  </a:srgbClr>
                </a:solidFill>
                <a:effectLst>
                  <a:outerShdw blurRad="38100" dist="38100" dir="2700000" algn="tl">
                    <a:srgbClr val="000000">
                      <a:alpha val="43137"/>
                    </a:srgbClr>
                  </a:outerShdw>
                </a:effectLst>
              </a:rPr>
              <a:t>Be aware of fire and water safety in the home – Did the Care Client leave anything on the stove with the fire still going ? Are there wet water patches on the floor which could present fall risk ?</a:t>
            </a:r>
          </a:p>
          <a:p>
            <a:pPr marL="685800" indent="-685800">
              <a:buFont typeface="Arial" panose="020B0604020202020204" pitchFamily="34" charset="0"/>
              <a:buChar char="•"/>
              <a:defRPr/>
            </a:pPr>
            <a:r>
              <a:rPr kumimoji="0" lang="en-US" sz="2400" b="1" i="0" u="none" strike="noStrike" kern="1200" cap="none" spc="0" normalizeH="0" baseline="0" noProof="0" dirty="0" smtClean="0">
                <a:ln>
                  <a:noFill/>
                </a:ln>
                <a:solidFill>
                  <a:srgbClr val="4BACC6">
                    <a:lumMod val="50000"/>
                  </a:srgbClr>
                </a:solidFill>
                <a:effectLst>
                  <a:outerShdw blurRad="38100" dist="38100" dir="2700000" algn="tl">
                    <a:srgbClr val="000000">
                      <a:alpha val="43137"/>
                    </a:srgbClr>
                  </a:outerShdw>
                </a:effectLst>
                <a:uLnTx/>
                <a:uFillTx/>
                <a:latin typeface="Calibri"/>
              </a:rPr>
              <a:t>For</a:t>
            </a:r>
            <a:r>
              <a:rPr kumimoji="0" lang="en-US" sz="2400" b="1" i="0" u="none" strike="noStrike" kern="1200" cap="none" spc="0" normalizeH="0" noProof="0" dirty="0" smtClean="0">
                <a:ln>
                  <a:noFill/>
                </a:ln>
                <a:solidFill>
                  <a:srgbClr val="4BACC6">
                    <a:lumMod val="50000"/>
                  </a:srgbClr>
                </a:solidFill>
                <a:effectLst>
                  <a:outerShdw blurRad="38100" dist="38100" dir="2700000" algn="tl">
                    <a:srgbClr val="000000">
                      <a:alpha val="43137"/>
                    </a:srgbClr>
                  </a:outerShdw>
                </a:effectLst>
                <a:uLnTx/>
                <a:uFillTx/>
                <a:latin typeface="Calibri"/>
              </a:rPr>
              <a:t> the safety of </a:t>
            </a:r>
            <a:r>
              <a:rPr kumimoji="0" lang="en-US" sz="2400" b="1" i="0" u="none" strike="noStrike" kern="1200" cap="none" spc="0" normalizeH="0" noProof="0" dirty="0" err="1" smtClean="0">
                <a:ln>
                  <a:noFill/>
                </a:ln>
                <a:solidFill>
                  <a:srgbClr val="4BACC6">
                    <a:lumMod val="50000"/>
                  </a:srgbClr>
                </a:solidFill>
                <a:effectLst>
                  <a:outerShdw blurRad="38100" dist="38100" dir="2700000" algn="tl">
                    <a:srgbClr val="000000">
                      <a:alpha val="43137"/>
                    </a:srgbClr>
                  </a:outerShdw>
                </a:effectLst>
                <a:uLnTx/>
                <a:uFillTx/>
                <a:latin typeface="Calibri"/>
              </a:rPr>
              <a:t>femal</a:t>
            </a:r>
            <a:r>
              <a:rPr lang="en-US" sz="2400" b="1" dirty="0" smtClean="0">
                <a:solidFill>
                  <a:srgbClr val="4BACC6">
                    <a:lumMod val="50000"/>
                  </a:srgbClr>
                </a:solidFill>
                <a:effectLst>
                  <a:outerShdw blurRad="38100" dist="38100" dir="2700000" algn="tl">
                    <a:srgbClr val="000000">
                      <a:alpha val="43137"/>
                    </a:srgbClr>
                  </a:outerShdw>
                </a:effectLst>
                <a:latin typeface="Calibri"/>
              </a:rPr>
              <a:t>e Care Givers visiting the homes of male Care Clients, launch </a:t>
            </a:r>
            <a:r>
              <a:rPr lang="en-US" sz="2400" b="1" dirty="0" smtClean="0">
                <a:solidFill>
                  <a:srgbClr val="FF0000"/>
                </a:solidFill>
                <a:effectLst>
                  <a:outerShdw blurRad="38100" dist="38100" dir="2700000" algn="tl">
                    <a:srgbClr val="000000">
                      <a:alpha val="43137"/>
                    </a:srgbClr>
                  </a:outerShdw>
                </a:effectLst>
                <a:latin typeface="Calibri"/>
              </a:rPr>
              <a:t>your “one-touch safety app”</a:t>
            </a:r>
            <a:r>
              <a:rPr lang="en-US" sz="2400" b="1" dirty="0" smtClean="0">
                <a:solidFill>
                  <a:srgbClr val="4BACC6">
                    <a:lumMod val="50000"/>
                  </a:srgbClr>
                </a:solidFill>
                <a:effectLst>
                  <a:outerShdw blurRad="38100" dist="38100" dir="2700000" algn="tl">
                    <a:srgbClr val="000000">
                      <a:alpha val="43137"/>
                    </a:srgbClr>
                  </a:outerShdw>
                </a:effectLst>
                <a:latin typeface="Calibri"/>
              </a:rPr>
              <a:t>, which can be voice activated to inform a central control </a:t>
            </a:r>
            <a:r>
              <a:rPr lang="en-US" sz="2400" b="1" dirty="0" err="1" smtClean="0">
                <a:solidFill>
                  <a:srgbClr val="4BACC6">
                    <a:lumMod val="50000"/>
                  </a:srgbClr>
                </a:solidFill>
                <a:effectLst>
                  <a:outerShdw blurRad="38100" dist="38100" dir="2700000" algn="tl">
                    <a:srgbClr val="000000">
                      <a:alpha val="43137"/>
                    </a:srgbClr>
                  </a:outerShdw>
                </a:effectLst>
                <a:latin typeface="Calibri"/>
              </a:rPr>
              <a:t>centre</a:t>
            </a:r>
            <a:r>
              <a:rPr lang="en-US" sz="2400" b="1" dirty="0" smtClean="0">
                <a:solidFill>
                  <a:srgbClr val="4BACC6">
                    <a:lumMod val="50000"/>
                  </a:srgbClr>
                </a:solidFill>
                <a:effectLst>
                  <a:outerShdw blurRad="38100" dist="38100" dir="2700000" algn="tl">
                    <a:srgbClr val="000000">
                      <a:alpha val="43137"/>
                    </a:srgbClr>
                  </a:outerShdw>
                </a:effectLst>
                <a:latin typeface="Calibri"/>
              </a:rPr>
              <a:t> that you may be in danger.</a:t>
            </a:r>
          </a:p>
          <a:p>
            <a:pPr marL="685800" indent="-685800">
              <a:buFont typeface="Arial" panose="020B0604020202020204" pitchFamily="34" charset="0"/>
              <a:buChar char="•"/>
              <a:defRPr/>
            </a:pPr>
            <a:r>
              <a:rPr lang="en-US" sz="2400" b="1" dirty="0" smtClean="0">
                <a:solidFill>
                  <a:srgbClr val="4BACC6">
                    <a:lumMod val="50000"/>
                  </a:srgbClr>
                </a:solidFill>
                <a:effectLst>
                  <a:outerShdw blurRad="38100" dist="38100" dir="2700000" algn="tl">
                    <a:srgbClr val="000000">
                      <a:alpha val="43137"/>
                    </a:srgbClr>
                  </a:outerShdw>
                </a:effectLst>
                <a:latin typeface="Calibri"/>
              </a:rPr>
              <a:t>For </a:t>
            </a:r>
            <a:r>
              <a:rPr lang="en-US" sz="2400" b="1" dirty="0" smtClean="0">
                <a:solidFill>
                  <a:srgbClr val="FF0000"/>
                </a:solidFill>
                <a:effectLst>
                  <a:outerShdw blurRad="38100" dist="38100" dir="2700000" algn="tl">
                    <a:srgbClr val="000000">
                      <a:alpha val="43137"/>
                    </a:srgbClr>
                  </a:outerShdw>
                </a:effectLst>
                <a:latin typeface="Calibri"/>
              </a:rPr>
              <a:t>“Special Access Care Givers”, </a:t>
            </a:r>
            <a:r>
              <a:rPr lang="en-US" sz="2400" b="1" dirty="0" smtClean="0">
                <a:solidFill>
                  <a:srgbClr val="4BACC6">
                    <a:lumMod val="50000"/>
                  </a:srgbClr>
                </a:solidFill>
                <a:effectLst>
                  <a:outerShdw blurRad="38100" dist="38100" dir="2700000" algn="tl">
                    <a:srgbClr val="000000">
                      <a:alpha val="43137"/>
                    </a:srgbClr>
                  </a:outerShdw>
                </a:effectLst>
                <a:latin typeface="Calibri"/>
              </a:rPr>
              <a:t>ensure that doors are properly locked before leaving the Care Client’s premises. Send a text message or call the Care Client’s designated family member to inform that you are leaving the premises.</a:t>
            </a:r>
          </a:p>
          <a:p>
            <a:pPr marL="685800" indent="-685800">
              <a:buFont typeface="Arial" panose="020B0604020202020204" pitchFamily="34" charset="0"/>
              <a:buChar char="•"/>
              <a:defRPr/>
            </a:pPr>
            <a:endParaRPr kumimoji="0" lang="en-US" sz="2400" b="1" i="0" u="none" strike="noStrike" kern="1200" cap="none" spc="0" normalizeH="0" baseline="0" noProof="0" dirty="0">
              <a:ln>
                <a:noFill/>
              </a:ln>
              <a:solidFill>
                <a:srgbClr val="4BACC6">
                  <a:lumMod val="50000"/>
                </a:srgbClr>
              </a:solidFill>
              <a:effectLst>
                <a:outerShdw blurRad="38100" dist="38100" dir="2700000" algn="tl">
                  <a:srgbClr val="000000">
                    <a:alpha val="43137"/>
                  </a:srgbClr>
                </a:outerShdw>
              </a:effectLst>
              <a:uLnTx/>
              <a:uFillTx/>
              <a:latin typeface="Calibri"/>
            </a:endParaRPr>
          </a:p>
        </p:txBody>
      </p:sp>
      <p:sp>
        <p:nvSpPr>
          <p:cNvPr id="5" name="Rounded Rectangular Callout 4"/>
          <p:cNvSpPr/>
          <p:nvPr/>
        </p:nvSpPr>
        <p:spPr>
          <a:xfrm>
            <a:off x="9948257" y="157167"/>
            <a:ext cx="6861139" cy="1682690"/>
          </a:xfrm>
          <a:prstGeom prst="wedgeRoundRectCallout">
            <a:avLst>
              <a:gd name="adj1" fmla="val -77996"/>
              <a:gd name="adj2" fmla="val 19803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4000" dirty="0" smtClean="0">
                <a:solidFill>
                  <a:srgbClr val="FF0000"/>
                </a:solidFill>
              </a:rPr>
              <a:t>George to comment : Can </a:t>
            </a:r>
            <a:r>
              <a:rPr lang="en-SG" sz="4000" dirty="0" err="1" smtClean="0">
                <a:solidFill>
                  <a:srgbClr val="FF0000"/>
                </a:solidFill>
              </a:rPr>
              <a:t>SenzeHealth</a:t>
            </a:r>
            <a:r>
              <a:rPr lang="en-SG" sz="4000" dirty="0" smtClean="0">
                <a:solidFill>
                  <a:srgbClr val="FF0000"/>
                </a:solidFill>
              </a:rPr>
              <a:t> facilitate SMS platform ??</a:t>
            </a:r>
            <a:endParaRPr lang="en-SG" sz="4000" dirty="0">
              <a:solidFill>
                <a:srgbClr val="FF0000"/>
              </a:solidFill>
            </a:endParaRPr>
          </a:p>
        </p:txBody>
      </p:sp>
    </p:spTree>
    <p:extLst>
      <p:ext uri="{BB962C8B-B14F-4D97-AF65-F5344CB8AC3E}">
        <p14:creationId xmlns:p14="http://schemas.microsoft.com/office/powerpoint/2010/main" val="4018615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The Ageing Process</a:t>
            </a:r>
          </a:p>
        </p:txBody>
      </p:sp>
      <p:sp>
        <p:nvSpPr>
          <p:cNvPr id="11" name="Oval 10"/>
          <p:cNvSpPr/>
          <p:nvPr/>
        </p:nvSpPr>
        <p:spPr>
          <a:xfrm>
            <a:off x="13579812" y="1166232"/>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59C4AF4E-1663-4055-AEFA-C1006D3D6DA7}"/>
              </a:ext>
            </a:extLst>
          </p:cNvPr>
          <p:cNvSpPr txBox="1"/>
          <p:nvPr/>
        </p:nvSpPr>
        <p:spPr>
          <a:xfrm>
            <a:off x="1808646" y="1884276"/>
            <a:ext cx="11907354" cy="8371523"/>
          </a:xfrm>
          <a:prstGeom prst="rect">
            <a:avLst/>
          </a:prstGeom>
          <a:noFill/>
        </p:spPr>
        <p:txBody>
          <a:bodyPr wrap="square">
            <a:spAutoFit/>
          </a:bodyPr>
          <a:lstStyle/>
          <a:p>
            <a:r>
              <a:rPr lang="en-US" sz="2000" b="0" i="0" u="none" strike="noStrike" baseline="0" dirty="0">
                <a:solidFill>
                  <a:srgbClr val="000000"/>
                </a:solidFill>
                <a:latin typeface="Arial" panose="020B0604020202020204" pitchFamily="34" charset="0"/>
                <a:cs typeface="Arial" panose="020B0604020202020204" pitchFamily="34" charset="0"/>
              </a:rPr>
              <a:t>As we age our bodies undergo mainly physical, cognitive and functional changes. </a:t>
            </a:r>
          </a:p>
          <a:p>
            <a:r>
              <a:rPr lang="en-US" sz="2000" b="0" i="0" u="none" strike="noStrike" baseline="0" dirty="0">
                <a:solidFill>
                  <a:srgbClr val="000000"/>
                </a:solidFill>
                <a:latin typeface="Arial" panose="020B0604020202020204" pitchFamily="34" charset="0"/>
                <a:cs typeface="Arial" panose="020B0604020202020204" pitchFamily="34" charset="0"/>
              </a:rPr>
              <a:t>If residents understand the ageing process, they can be able to prevent or cope better with </a:t>
            </a:r>
          </a:p>
          <a:p>
            <a:r>
              <a:rPr lang="en-US" sz="2000" b="0" i="0" u="none" strike="noStrike" baseline="0" dirty="0">
                <a:solidFill>
                  <a:srgbClr val="000000"/>
                </a:solidFill>
                <a:latin typeface="Arial" panose="020B0604020202020204" pitchFamily="34" charset="0"/>
                <a:cs typeface="Arial" panose="020B0604020202020204" pitchFamily="34" charset="0"/>
              </a:rPr>
              <a:t>age-related body changes or conditions such as diabetes, dementia, and eye disease.</a:t>
            </a:r>
          </a:p>
          <a:p>
            <a:r>
              <a:rPr lang="en-US" sz="2000" dirty="0">
                <a:solidFill>
                  <a:srgbClr val="000000"/>
                </a:solidFill>
                <a:latin typeface="Arial" panose="020B0604020202020204" pitchFamily="34" charset="0"/>
                <a:cs typeface="Arial" panose="020B0604020202020204" pitchFamily="34" charset="0"/>
              </a:rPr>
              <a:t>Some of these changes are </a:t>
            </a:r>
            <a:r>
              <a:rPr lang="en-US" sz="2000" b="0" i="0" u="none" strike="noStrike" baseline="0" dirty="0">
                <a:solidFill>
                  <a:srgbClr val="000000"/>
                </a:solidFill>
                <a:latin typeface="Arial" panose="020B0604020202020204" pitchFamily="34" charset="0"/>
                <a:cs typeface="Arial" panose="020B0604020202020204" pitchFamily="34" charset="0"/>
              </a:rPr>
              <a:t>obvious, but others may be unnoticed for long periods of time, and so need careful observation and professional consultation. .</a:t>
            </a:r>
          </a:p>
          <a:p>
            <a:r>
              <a:rPr lang="en-US" sz="2000" dirty="0">
                <a:solidFill>
                  <a:srgbClr val="000000"/>
                </a:solidFill>
                <a:latin typeface="Arial" panose="020B0604020202020204" pitchFamily="34" charset="0"/>
                <a:cs typeface="Arial" panose="020B0604020202020204" pitchFamily="34" charset="0"/>
              </a:rPr>
              <a:t>Some common age-related changes are:</a:t>
            </a:r>
          </a:p>
          <a:p>
            <a:endParaRPr lang="en-SG" sz="2000" b="1" i="0" u="none" strike="noStrike" baseline="0" dirty="0">
              <a:solidFill>
                <a:srgbClr val="000000"/>
              </a:solidFill>
              <a:latin typeface="Arial" panose="020B0604020202020204" pitchFamily="34" charset="0"/>
              <a:cs typeface="Arial" panose="020B0604020202020204" pitchFamily="34" charset="0"/>
            </a:endParaRPr>
          </a:p>
          <a:p>
            <a:r>
              <a:rPr lang="en-SG" sz="2000" b="1" i="0" u="none" strike="noStrike" baseline="0" dirty="0">
                <a:solidFill>
                  <a:srgbClr val="000000"/>
                </a:solidFill>
                <a:latin typeface="Arial" panose="020B0604020202020204" pitchFamily="34" charset="0"/>
                <a:cs typeface="Arial" panose="020B0604020202020204" pitchFamily="34" charset="0"/>
              </a:rPr>
              <a:t>Physical Changes 				</a:t>
            </a:r>
            <a:endParaRPr lang="en-SG" sz="2000" b="0" i="0" u="none" strike="noStrike" baseline="0" dirty="0">
              <a:solidFill>
                <a:srgbClr val="00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Hearing loss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Dryer skin that tears easily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Vision impairment</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Slow or slurred speech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Arthritis and osteoporosis (bone loss)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Loss of mobility or movement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Loss of bowel and bladder control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Loss of teeth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Loss of lung capacity </a:t>
            </a:r>
            <a:endParaRPr lang="en-SG" sz="2000" b="1" i="0" u="none" strike="noStrike" baseline="0" dirty="0">
              <a:solidFill>
                <a:srgbClr val="000000"/>
              </a:solidFill>
              <a:latin typeface="Arial" panose="020B0604020202020204" pitchFamily="34" charset="0"/>
              <a:cs typeface="Arial" panose="020B0604020202020204" pitchFamily="34" charset="0"/>
            </a:endParaRPr>
          </a:p>
          <a:p>
            <a:endParaRPr lang="en-SG" sz="2000" b="1" i="0" u="none" strike="noStrike" baseline="0" dirty="0">
              <a:solidFill>
                <a:srgbClr val="000000"/>
              </a:solidFill>
              <a:latin typeface="Arial" panose="020B0604020202020204" pitchFamily="34" charset="0"/>
              <a:cs typeface="Arial" panose="020B0604020202020204" pitchFamily="34" charset="0"/>
            </a:endParaRPr>
          </a:p>
          <a:p>
            <a:r>
              <a:rPr lang="en-SG" sz="2000" b="1" i="0" u="none" strike="noStrike" baseline="0" dirty="0">
                <a:solidFill>
                  <a:srgbClr val="000000"/>
                </a:solidFill>
                <a:latin typeface="Arial" panose="020B0604020202020204" pitchFamily="34" charset="0"/>
                <a:cs typeface="Arial" panose="020B0604020202020204" pitchFamily="34" charset="0"/>
              </a:rPr>
              <a:t>Cognitive Changes: </a:t>
            </a:r>
            <a:endParaRPr lang="en-SG" sz="2000" b="0" i="0" u="none" strike="noStrike" baseline="0" dirty="0">
              <a:solidFill>
                <a:srgbClr val="00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Memory loss</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Emotional Problems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Loss of reasoning and decision-making ability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Hypochondria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Confusion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Inability to make good judgment </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Mood and personality changes </a:t>
            </a:r>
          </a:p>
          <a:p>
            <a:endParaRPr lang="en-SG" dirty="0"/>
          </a:p>
        </p:txBody>
      </p:sp>
      <p:pic>
        <p:nvPicPr>
          <p:cNvPr id="2" name="Picture 1"/>
          <p:cNvPicPr>
            <a:picLocks noChangeAspect="1"/>
          </p:cNvPicPr>
          <p:nvPr/>
        </p:nvPicPr>
        <p:blipFill>
          <a:blip r:embed="rId3"/>
          <a:stretch>
            <a:fillRect/>
          </a:stretch>
        </p:blipFill>
        <p:spPr>
          <a:xfrm>
            <a:off x="9789775" y="4796445"/>
            <a:ext cx="5957708" cy="3763895"/>
          </a:xfrm>
          <a:prstGeom prst="rect">
            <a:avLst/>
          </a:prstGeom>
        </p:spPr>
      </p:pic>
    </p:spTree>
    <p:extLst>
      <p:ext uri="{BB962C8B-B14F-4D97-AF65-F5344CB8AC3E}">
        <p14:creationId xmlns:p14="http://schemas.microsoft.com/office/powerpoint/2010/main" val="3833669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The Ageing Process</a:t>
            </a:r>
          </a:p>
        </p:txBody>
      </p:sp>
      <p:sp>
        <p:nvSpPr>
          <p:cNvPr id="11" name="Oval 10"/>
          <p:cNvSpPr/>
          <p:nvPr/>
        </p:nvSpPr>
        <p:spPr>
          <a:xfrm>
            <a:off x="13771922" y="629093"/>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59C4AF4E-1663-4055-AEFA-C1006D3D6DA7}"/>
              </a:ext>
            </a:extLst>
          </p:cNvPr>
          <p:cNvSpPr txBox="1"/>
          <p:nvPr/>
        </p:nvSpPr>
        <p:spPr>
          <a:xfrm>
            <a:off x="1808646" y="2476733"/>
            <a:ext cx="11907354" cy="4985980"/>
          </a:xfrm>
          <a:prstGeom prst="rect">
            <a:avLst/>
          </a:prstGeom>
          <a:noFill/>
        </p:spPr>
        <p:txBody>
          <a:bodyPr wrap="square">
            <a:spAutoFit/>
          </a:bodyPr>
          <a:lstStyle/>
          <a:p>
            <a:r>
              <a:rPr lang="en-SG" sz="2000" b="1" i="0" u="none" strike="noStrike" baseline="0" dirty="0">
                <a:solidFill>
                  <a:srgbClr val="000000"/>
                </a:solidFill>
                <a:latin typeface="Arial" panose="020B0604020202020204" pitchFamily="34" charset="0"/>
                <a:cs typeface="Arial" panose="020B0604020202020204" pitchFamily="34" charset="0"/>
              </a:rPr>
              <a:t>Functional Changes: </a:t>
            </a:r>
            <a:endParaRPr lang="en-SG" sz="2000" b="0"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These changes are more related to residents unable to direct self-care: </a:t>
            </a:r>
            <a:endParaRPr lang="en-US" sz="2000" b="0" i="0" u="none" strike="noStrike" baseline="0" dirty="0">
              <a:solidFill>
                <a:srgbClr val="000000"/>
              </a:solidFill>
              <a:latin typeface="Arial" panose="020B0604020202020204" pitchFamily="34" charset="0"/>
              <a:cs typeface="Arial" panose="020B0604020202020204" pitchFamily="34" charset="0"/>
            </a:endParaRPr>
          </a:p>
          <a:p>
            <a:endParaRPr lang="en-US" sz="2000" b="0" i="0" u="none" strike="noStrike" baseline="0" dirty="0">
              <a:solidFill>
                <a:srgbClr val="00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Being u</a:t>
            </a:r>
            <a:r>
              <a:rPr lang="en-US" sz="2000" b="0" i="0" u="none" strike="noStrike" baseline="0" dirty="0">
                <a:solidFill>
                  <a:srgbClr val="000000"/>
                </a:solidFill>
                <a:latin typeface="Arial" panose="020B0604020202020204" pitchFamily="34" charset="0"/>
                <a:cs typeface="Arial" panose="020B0604020202020204" pitchFamily="34" charset="0"/>
              </a:rPr>
              <a:t>nable to cook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Being unable to swallow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Being unable to clean oneself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Being unable to walk (using a walker or wheelchair)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Being unable to bathe </a:t>
            </a:r>
          </a:p>
          <a:p>
            <a:pPr marL="342900" indent="-342900">
              <a:buFont typeface="Arial" panose="020B0604020202020204" pitchFamily="34" charset="0"/>
              <a:buChar char="•"/>
            </a:pPr>
            <a:r>
              <a:rPr lang="en-US" sz="2000" b="0" i="0" u="none" strike="noStrike" baseline="0" dirty="0">
                <a:solidFill>
                  <a:srgbClr val="000000"/>
                </a:solidFill>
                <a:latin typeface="Arial" panose="020B0604020202020204" pitchFamily="34" charset="0"/>
                <a:cs typeface="Arial" panose="020B0604020202020204" pitchFamily="34" charset="0"/>
              </a:rPr>
              <a:t>Being unable to take one’s medication </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Being unable to drive </a:t>
            </a:r>
          </a:p>
          <a:p>
            <a:pPr marL="342900" indent="-342900">
              <a:buFont typeface="Arial" panose="020B0604020202020204" pitchFamily="34" charset="0"/>
              <a:buChar char="•"/>
            </a:pPr>
            <a:r>
              <a:rPr lang="en-SG" sz="2000" dirty="0">
                <a:solidFill>
                  <a:srgbClr val="000000"/>
                </a:solidFill>
                <a:latin typeface="Arial" panose="020B0604020202020204" pitchFamily="34" charset="0"/>
                <a:cs typeface="Arial" panose="020B0604020202020204" pitchFamily="34" charset="0"/>
              </a:rPr>
              <a:t>Being unable to dress and self-groom</a:t>
            </a:r>
          </a:p>
          <a:p>
            <a:endParaRPr lang="en-SG" sz="2000" b="0"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It is important to kno</a:t>
            </a:r>
            <a:r>
              <a:rPr lang="en-US" sz="2000" dirty="0">
                <a:solidFill>
                  <a:srgbClr val="000000"/>
                </a:solidFill>
                <a:latin typeface="Arial" panose="020B0604020202020204" pitchFamily="34" charset="0"/>
                <a:cs typeface="Arial" panose="020B0604020202020204" pitchFamily="34" charset="0"/>
              </a:rPr>
              <a:t>w what to do when dealing with people who are coping</a:t>
            </a:r>
            <a:r>
              <a:rPr lang="en-US" sz="2000" b="0" i="0" u="none" strike="noStrike" baseline="0" dirty="0">
                <a:solidFill>
                  <a:srgbClr val="000000"/>
                </a:solidFill>
                <a:latin typeface="Arial" panose="020B0604020202020204" pitchFamily="34" charset="0"/>
                <a:cs typeface="Arial" panose="020B0604020202020204" pitchFamily="34" charset="0"/>
              </a:rPr>
              <a:t> with these changes.</a:t>
            </a:r>
          </a:p>
          <a:p>
            <a:r>
              <a:rPr lang="en-US" sz="2000" dirty="0">
                <a:solidFill>
                  <a:srgbClr val="000000"/>
                </a:solidFill>
                <a:latin typeface="Arial" panose="020B0604020202020204" pitchFamily="34" charset="0"/>
                <a:cs typeface="Arial" panose="020B0604020202020204" pitchFamily="34" charset="0"/>
              </a:rPr>
              <a:t>Seek help from a more experienced person or supervisor if </a:t>
            </a:r>
            <a:r>
              <a:rPr lang="en-US" sz="2000" b="0" i="0" u="none" strike="noStrike" baseline="0" dirty="0">
                <a:solidFill>
                  <a:srgbClr val="000000"/>
                </a:solidFill>
                <a:latin typeface="Arial" panose="020B0604020202020204" pitchFamily="34" charset="0"/>
                <a:cs typeface="Arial" panose="020B0604020202020204" pitchFamily="34" charset="0"/>
              </a:rPr>
              <a:t>you are unsure about how to assist someone with a particular change. </a:t>
            </a:r>
            <a:endParaRPr lang="en-SG" sz="2000" dirty="0">
              <a:solidFill>
                <a:srgbClr val="000000"/>
              </a:solidFill>
              <a:latin typeface="Arial" panose="020B0604020202020204" pitchFamily="34" charset="0"/>
              <a:cs typeface="Arial" panose="020B0604020202020204" pitchFamily="34" charset="0"/>
            </a:endParaRPr>
          </a:p>
          <a:p>
            <a:endParaRPr lang="en-US" dirty="0">
              <a:solidFill>
                <a:srgbClr val="000000"/>
              </a:solidFill>
              <a:latin typeface="Times New Roman" panose="02020603050405020304" pitchFamily="18" charset="0"/>
            </a:endParaRPr>
          </a:p>
        </p:txBody>
      </p:sp>
      <p:pic>
        <p:nvPicPr>
          <p:cNvPr id="15" name="Picture 14"/>
          <p:cNvPicPr>
            <a:picLocks noChangeAspect="1"/>
          </p:cNvPicPr>
          <p:nvPr/>
        </p:nvPicPr>
        <p:blipFill>
          <a:blip r:embed="rId3"/>
          <a:stretch>
            <a:fillRect/>
          </a:stretch>
        </p:blipFill>
        <p:spPr>
          <a:xfrm>
            <a:off x="13024502" y="3286980"/>
            <a:ext cx="4755228" cy="3004205"/>
          </a:xfrm>
          <a:prstGeom prst="rect">
            <a:avLst/>
          </a:prstGeom>
        </p:spPr>
      </p:pic>
    </p:spTree>
    <p:extLst>
      <p:ext uri="{BB962C8B-B14F-4D97-AF65-F5344CB8AC3E}">
        <p14:creationId xmlns:p14="http://schemas.microsoft.com/office/powerpoint/2010/main" val="2700269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Activities of Daily Living</a:t>
            </a:r>
          </a:p>
        </p:txBody>
      </p:sp>
      <p:sp>
        <p:nvSpPr>
          <p:cNvPr id="11" name="Oval 10"/>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8FD8877A-078A-4373-B65E-C3A1A6AB47C4}"/>
              </a:ext>
            </a:extLst>
          </p:cNvPr>
          <p:cNvSpPr txBox="1"/>
          <p:nvPr/>
        </p:nvSpPr>
        <p:spPr>
          <a:xfrm>
            <a:off x="1808646" y="2357065"/>
            <a:ext cx="11907354" cy="6247864"/>
          </a:xfrm>
          <a:prstGeom prst="rect">
            <a:avLst/>
          </a:prstGeom>
          <a:noFill/>
        </p:spPr>
        <p:txBody>
          <a:bodyPr wrap="square">
            <a:spAutoFit/>
          </a:bodyPr>
          <a:lstStyle/>
          <a:p>
            <a:r>
              <a:rPr lang="en-US" sz="2000" b="0" i="0" u="none" strike="noStrike" baseline="0" dirty="0">
                <a:solidFill>
                  <a:srgbClr val="000000"/>
                </a:solidFill>
                <a:latin typeface="Arial" panose="020B0604020202020204" pitchFamily="34" charset="0"/>
                <a:cs typeface="Arial" panose="020B0604020202020204" pitchFamily="34" charset="0"/>
              </a:rPr>
              <a:t>As we age, it is essential for adults to </a:t>
            </a:r>
            <a:r>
              <a:rPr lang="en-US" sz="2000" dirty="0">
                <a:solidFill>
                  <a:srgbClr val="000000"/>
                </a:solidFill>
                <a:latin typeface="Arial" panose="020B0604020202020204" pitchFamily="34" charset="0"/>
                <a:cs typeface="Arial" panose="020B0604020202020204" pitchFamily="34" charset="0"/>
              </a:rPr>
              <a:t>be active in order to </a:t>
            </a:r>
            <a:r>
              <a:rPr lang="en-US" sz="2000" b="0" i="0" u="none" strike="noStrike" baseline="0" dirty="0">
                <a:solidFill>
                  <a:srgbClr val="000000"/>
                </a:solidFill>
                <a:latin typeface="Arial" panose="020B0604020202020204" pitchFamily="34" charset="0"/>
                <a:cs typeface="Arial" panose="020B0604020202020204" pitchFamily="34" charset="0"/>
              </a:rPr>
              <a:t>maintain their health. </a:t>
            </a:r>
          </a:p>
          <a:p>
            <a:r>
              <a:rPr lang="en-US" sz="2000" b="0" i="0" u="none" strike="noStrike" baseline="0" dirty="0">
                <a:solidFill>
                  <a:srgbClr val="000000"/>
                </a:solidFill>
                <a:latin typeface="Arial" panose="020B0604020202020204" pitchFamily="34" charset="0"/>
                <a:cs typeface="Arial" panose="020B0604020202020204" pitchFamily="34" charset="0"/>
              </a:rPr>
              <a:t>Certain daily tasks, known as  Activities for Daily Living (ADLs) </a:t>
            </a:r>
            <a:r>
              <a:rPr lang="en-US" sz="2000" dirty="0">
                <a:solidFill>
                  <a:srgbClr val="000000"/>
                </a:solidFill>
                <a:latin typeface="Arial" panose="020B0604020202020204" pitchFamily="34" charset="0"/>
                <a:cs typeface="Arial" panose="020B0604020202020204" pitchFamily="34" charset="0"/>
              </a:rPr>
              <a:t>, i</a:t>
            </a:r>
            <a:r>
              <a:rPr lang="en-US" sz="2000" b="0" i="0" u="none" strike="noStrike" baseline="0" dirty="0">
                <a:solidFill>
                  <a:srgbClr val="000000"/>
                </a:solidFill>
                <a:latin typeface="Arial" panose="020B0604020202020204" pitchFamily="34" charset="0"/>
                <a:cs typeface="Arial" panose="020B0604020202020204" pitchFamily="34" charset="0"/>
              </a:rPr>
              <a:t>ndicate how well ageing adults can cope with daily life.</a:t>
            </a:r>
          </a:p>
          <a:p>
            <a:endParaRPr lang="en-US" sz="200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Such ADLS include the following, but this list may not be comprehensive:</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Bathing or showering </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Eating </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Walking </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Shaving </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Cleaning </a:t>
            </a:r>
            <a:r>
              <a:rPr lang="en-SG" sz="2000" dirty="0">
                <a:solidFill>
                  <a:srgbClr val="000000"/>
                </a:solidFill>
                <a:latin typeface="Arial" panose="020B0604020202020204" pitchFamily="34" charset="0"/>
                <a:cs typeface="Arial" panose="020B0604020202020204" pitchFamily="34" charset="0"/>
              </a:rPr>
              <a:t>t</a:t>
            </a:r>
            <a:r>
              <a:rPr lang="en-SG" sz="2000" b="0" i="0" u="none" strike="noStrike" baseline="0" dirty="0">
                <a:solidFill>
                  <a:srgbClr val="000000"/>
                </a:solidFill>
                <a:latin typeface="Arial" panose="020B0604020202020204" pitchFamily="34" charset="0"/>
                <a:cs typeface="Arial" panose="020B0604020202020204" pitchFamily="34" charset="0"/>
              </a:rPr>
              <a:t>eeth </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Dressing </a:t>
            </a:r>
          </a:p>
          <a:p>
            <a:pPr marL="342900" indent="-342900">
              <a:buFont typeface="Arial" panose="020B0604020202020204" pitchFamily="34" charset="0"/>
              <a:buChar char="•"/>
            </a:pPr>
            <a:r>
              <a:rPr lang="en-SG" sz="2000" b="0" i="0" u="none" strike="noStrike" baseline="0" dirty="0">
                <a:solidFill>
                  <a:srgbClr val="000000"/>
                </a:solidFill>
                <a:latin typeface="Arial" panose="020B0604020202020204" pitchFamily="34" charset="0"/>
                <a:cs typeface="Arial" panose="020B0604020202020204" pitchFamily="34" charset="0"/>
              </a:rPr>
              <a:t>Assisting with medications </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Besides helping people with daily activities, pay close attention to how they cope with ADLs.</a:t>
            </a:r>
          </a:p>
          <a:p>
            <a:r>
              <a:rPr lang="en-US" sz="2000" dirty="0">
                <a:solidFill>
                  <a:srgbClr val="000000"/>
                </a:solidFill>
                <a:latin typeface="Arial" panose="020B0604020202020204" pitchFamily="34" charset="0"/>
                <a:cs typeface="Arial" panose="020B0604020202020204" pitchFamily="34" charset="0"/>
              </a:rPr>
              <a:t>Record and</a:t>
            </a:r>
            <a:r>
              <a:rPr lang="en-US" sz="2000" b="0" i="0" u="none" strike="noStrike" baseline="0" dirty="0">
                <a:solidFill>
                  <a:srgbClr val="000000"/>
                </a:solidFill>
                <a:latin typeface="Arial" panose="020B0604020202020204" pitchFamily="34" charset="0"/>
                <a:cs typeface="Arial" panose="020B0604020202020204" pitchFamily="34" charset="0"/>
              </a:rPr>
              <a:t>/or document any changes </a:t>
            </a:r>
            <a:r>
              <a:rPr lang="en-US" sz="2000" dirty="0">
                <a:solidFill>
                  <a:srgbClr val="000000"/>
                </a:solidFill>
                <a:latin typeface="Arial" panose="020B0604020202020204" pitchFamily="34" charset="0"/>
                <a:cs typeface="Arial" panose="020B0604020202020204" pitchFamily="34" charset="0"/>
              </a:rPr>
              <a:t>in their ADLs and inform the caregivers or medical professionals.</a:t>
            </a:r>
          </a:p>
          <a:p>
            <a:r>
              <a:rPr lang="en-US" sz="2000" b="0" i="0" u="none" strike="noStrike" baseline="0" dirty="0">
                <a:solidFill>
                  <a:srgbClr val="000000"/>
                </a:solidFill>
                <a:latin typeface="Arial" panose="020B0604020202020204" pitchFamily="34" charset="0"/>
                <a:cs typeface="Arial" panose="020B0604020202020204" pitchFamily="34" charset="0"/>
              </a:rPr>
              <a:t>Some ways you can assist someone with their ADLs include the following: </a:t>
            </a:r>
          </a:p>
          <a:p>
            <a:endParaRPr lang="en-SG" sz="2000" dirty="0">
              <a:solidFill>
                <a:srgbClr val="000000"/>
              </a:solidFill>
              <a:latin typeface="Arial" panose="020B0604020202020204" pitchFamily="34" charset="0"/>
              <a:cs typeface="Arial" panose="020B0604020202020204" pitchFamily="34" charset="0"/>
            </a:endParaRPr>
          </a:p>
          <a:p>
            <a:r>
              <a:rPr lang="en-SG" sz="2000" dirty="0">
                <a:solidFill>
                  <a:srgbClr val="000000"/>
                </a:solidFill>
                <a:latin typeface="Arial" panose="020B0604020202020204" pitchFamily="34" charset="0"/>
                <a:cs typeface="Arial" panose="020B0604020202020204" pitchFamily="34" charset="0"/>
              </a:rPr>
              <a:t>Indicate each person’s ADLs, as well as any changes in them, in an ADL Checklist. </a:t>
            </a:r>
          </a:p>
          <a:p>
            <a:r>
              <a:rPr lang="en-SG" sz="2000" dirty="0">
                <a:solidFill>
                  <a:srgbClr val="000000"/>
                </a:solidFill>
                <a:latin typeface="Arial" panose="020B0604020202020204" pitchFamily="34" charset="0"/>
                <a:cs typeface="Arial" panose="020B0604020202020204" pitchFamily="34" charset="0"/>
              </a:rPr>
              <a:t>Pro</a:t>
            </a:r>
            <a:r>
              <a:rPr lang="en-US" sz="2000" dirty="0">
                <a:solidFill>
                  <a:srgbClr val="000000"/>
                </a:solidFill>
                <a:latin typeface="Arial" panose="020B0604020202020204" pitchFamily="34" charset="0"/>
                <a:cs typeface="Arial" panose="020B0604020202020204" pitchFamily="34" charset="0"/>
              </a:rPr>
              <a:t>per documentation </a:t>
            </a:r>
            <a:r>
              <a:rPr lang="en-US" sz="2000" b="0" i="0" u="none" strike="noStrike" baseline="0" dirty="0">
                <a:solidFill>
                  <a:srgbClr val="000000"/>
                </a:solidFill>
                <a:latin typeface="Arial" panose="020B0604020202020204" pitchFamily="34" charset="0"/>
                <a:cs typeface="Arial" panose="020B0604020202020204" pitchFamily="34" charset="0"/>
              </a:rPr>
              <a:t>protects you in the unfortunate event of a claim by an individual’s family members (or agency) alleging that the individual was not properly cared for. </a:t>
            </a:r>
            <a:endParaRPr lang="en-SG"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6076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Taking vital signs</a:t>
            </a:r>
          </a:p>
        </p:txBody>
      </p:sp>
      <p:sp>
        <p:nvSpPr>
          <p:cNvPr id="11" name="Oval 10"/>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B6461310-2839-40E0-944B-0F42EAF0152C}"/>
              </a:ext>
            </a:extLst>
          </p:cNvPr>
          <p:cNvSpPr txBox="1"/>
          <p:nvPr/>
        </p:nvSpPr>
        <p:spPr>
          <a:xfrm>
            <a:off x="1349400" y="2033711"/>
            <a:ext cx="12366600" cy="8063746"/>
          </a:xfrm>
          <a:prstGeom prst="rect">
            <a:avLst/>
          </a:prstGeom>
          <a:noFill/>
        </p:spPr>
        <p:txBody>
          <a:bodyPr wrap="square">
            <a:spAutoFit/>
          </a:bodyPr>
          <a:lstStyle/>
          <a:p>
            <a:r>
              <a:rPr lang="en-US" sz="2000" b="0" i="0" u="none" strike="noStrike" baseline="0" dirty="0">
                <a:solidFill>
                  <a:srgbClr val="000000"/>
                </a:solidFill>
                <a:latin typeface="Arial" panose="020B0604020202020204" pitchFamily="34" charset="0"/>
                <a:cs typeface="Arial" panose="020B0604020202020204" pitchFamily="34" charset="0"/>
              </a:rPr>
              <a:t>Vital signs measure </a:t>
            </a:r>
            <a:r>
              <a:rPr lang="en-US" sz="2000" dirty="0">
                <a:solidFill>
                  <a:srgbClr val="000000"/>
                </a:solidFill>
                <a:latin typeface="Arial" panose="020B0604020202020204" pitchFamily="34" charset="0"/>
                <a:cs typeface="Arial" panose="020B0604020202020204" pitchFamily="34" charset="0"/>
              </a:rPr>
              <a:t>basic body</a:t>
            </a:r>
            <a:r>
              <a:rPr lang="en-US" sz="2000" b="0" i="0" u="none" strike="noStrike" baseline="0" dirty="0">
                <a:solidFill>
                  <a:srgbClr val="000000"/>
                </a:solidFill>
                <a:latin typeface="Arial" panose="020B0604020202020204" pitchFamily="34" charset="0"/>
                <a:cs typeface="Arial" panose="020B0604020202020204" pitchFamily="34" charset="0"/>
              </a:rPr>
              <a:t> functions </a:t>
            </a:r>
            <a:r>
              <a:rPr lang="en-US" sz="2000" dirty="0">
                <a:solidFill>
                  <a:srgbClr val="000000"/>
                </a:solidFill>
                <a:latin typeface="Arial" panose="020B0604020202020204" pitchFamily="34" charset="0"/>
                <a:cs typeface="Arial" panose="020B0604020202020204" pitchFamily="34" charset="0"/>
              </a:rPr>
              <a:t> and are useful in detecting or monitoring medical problems. F</a:t>
            </a:r>
            <a:r>
              <a:rPr lang="en-US" sz="2000" b="0" i="0" u="none" strike="noStrike" baseline="0" dirty="0">
                <a:solidFill>
                  <a:srgbClr val="000000"/>
                </a:solidFill>
                <a:latin typeface="Arial" panose="020B0604020202020204" pitchFamily="34" charset="0"/>
                <a:cs typeface="Arial" panose="020B0604020202020204" pitchFamily="34" charset="0"/>
              </a:rPr>
              <a:t>our main vital signs routinely monitored by doctors and healthcare professionals include the following: </a:t>
            </a:r>
          </a:p>
          <a:p>
            <a:r>
              <a:rPr lang="en-SG" sz="2000" b="0" i="0" u="none" strike="noStrike" baseline="0" dirty="0">
                <a:solidFill>
                  <a:srgbClr val="000000"/>
                </a:solidFill>
                <a:latin typeface="Arial" panose="020B0604020202020204" pitchFamily="34" charset="0"/>
                <a:cs typeface="Arial" panose="020B0604020202020204" pitchFamily="34" charset="0"/>
              </a:rPr>
              <a:t>1. Body Temperature </a:t>
            </a:r>
          </a:p>
          <a:p>
            <a:r>
              <a:rPr lang="en-SG" sz="2000" b="0" i="0" u="none" strike="noStrike" baseline="0" dirty="0">
                <a:solidFill>
                  <a:srgbClr val="000000"/>
                </a:solidFill>
                <a:latin typeface="Arial" panose="020B0604020202020204" pitchFamily="34" charset="0"/>
                <a:cs typeface="Arial" panose="020B0604020202020204" pitchFamily="34" charset="0"/>
              </a:rPr>
              <a:t>2. Pulse Rate </a:t>
            </a:r>
          </a:p>
          <a:p>
            <a:r>
              <a:rPr lang="en-US" sz="2000" b="0" i="0" u="none" strike="noStrike" baseline="0" dirty="0">
                <a:solidFill>
                  <a:srgbClr val="000000"/>
                </a:solidFill>
                <a:latin typeface="Arial" panose="020B0604020202020204" pitchFamily="34" charset="0"/>
                <a:cs typeface="Arial" panose="020B0604020202020204" pitchFamily="34" charset="0"/>
              </a:rPr>
              <a:t>3. Respiration Rate </a:t>
            </a:r>
          </a:p>
          <a:p>
            <a:r>
              <a:rPr lang="en-US" sz="2000" b="0" i="0" u="none" strike="noStrike" baseline="0" dirty="0">
                <a:solidFill>
                  <a:srgbClr val="000000"/>
                </a:solidFill>
                <a:latin typeface="Arial" panose="020B0604020202020204" pitchFamily="34" charset="0"/>
                <a:cs typeface="Arial" panose="020B0604020202020204" pitchFamily="34" charset="0"/>
              </a:rPr>
              <a:t>4. Blood Pressure</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1" dirty="0">
                <a:solidFill>
                  <a:srgbClr val="000000"/>
                </a:solidFill>
                <a:latin typeface="Arial" panose="020B0604020202020204" pitchFamily="34" charset="0"/>
                <a:cs typeface="Arial" panose="020B0604020202020204" pitchFamily="34" charset="0"/>
              </a:rPr>
              <a:t>Body temperature </a:t>
            </a:r>
          </a:p>
          <a:p>
            <a:r>
              <a:rPr lang="en-US" sz="2000" b="0" i="0" u="none" strike="noStrike" baseline="0" dirty="0">
                <a:solidFill>
                  <a:srgbClr val="000000"/>
                </a:solidFill>
                <a:latin typeface="Arial" panose="020B0604020202020204" pitchFamily="34" charset="0"/>
                <a:cs typeface="Arial" panose="020B0604020202020204" pitchFamily="34" charset="0"/>
              </a:rPr>
              <a:t>As people get older, it is harder for the body to control its temperature. Loss of subcutaneous fat makes it harder to maintain body heat. Ageing also decreases one’s ability to sweat, so older adults find it more difficult to tell when they are overheated. Older people are at greater risk for overheating or heat stroke, as well as dangerous drops in body temperature (hypothermia). </a:t>
            </a:r>
          </a:p>
          <a:p>
            <a:r>
              <a:rPr lang="en-US" sz="2000" b="0" i="0" u="none" strike="noStrike" baseline="0" dirty="0">
                <a:solidFill>
                  <a:srgbClr val="000000"/>
                </a:solidFill>
                <a:latin typeface="Arial" panose="020B0604020202020204" pitchFamily="34" charset="0"/>
                <a:cs typeface="Arial" panose="020B0604020202020204" pitchFamily="34" charset="0"/>
              </a:rPr>
              <a:t>Individual normal body temperature is usually between 36.5° C to 37.2° C. </a:t>
            </a:r>
          </a:p>
          <a:p>
            <a:r>
              <a:rPr lang="en-US" sz="2000" dirty="0">
                <a:solidFill>
                  <a:srgbClr val="000000"/>
                </a:solidFill>
                <a:latin typeface="Arial" panose="020B0604020202020204" pitchFamily="34" charset="0"/>
                <a:cs typeface="Arial" panose="020B0604020202020204" pitchFamily="34" charset="0"/>
              </a:rPr>
              <a:t>According to the American Medical Association, a </a:t>
            </a:r>
            <a:r>
              <a:rPr lang="en-US" sz="2000" b="0" i="0" u="none" strike="noStrike" baseline="0" dirty="0">
                <a:solidFill>
                  <a:srgbClr val="000000"/>
                </a:solidFill>
                <a:latin typeface="Arial" panose="020B0604020202020204" pitchFamily="34" charset="0"/>
                <a:cs typeface="Arial" panose="020B0604020202020204" pitchFamily="34" charset="0"/>
              </a:rPr>
              <a:t>fever is indicated when body temperature rises above 36.9° C orally, or 37.2° C rectally. </a:t>
            </a:r>
          </a:p>
          <a:p>
            <a:r>
              <a:rPr lang="en-US" sz="2000" b="0" i="0" u="none" strike="noStrike" baseline="0" dirty="0">
                <a:solidFill>
                  <a:srgbClr val="000000"/>
                </a:solidFill>
                <a:latin typeface="Arial" panose="020B0604020202020204" pitchFamily="34" charset="0"/>
                <a:cs typeface="Arial" panose="020B0604020202020204" pitchFamily="34" charset="0"/>
              </a:rPr>
              <a:t>Hypothermia is defined as a drop in body temperature below 34.0° C. </a:t>
            </a:r>
          </a:p>
          <a:p>
            <a:endParaRPr lang="en-US" sz="200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Pulse rate</a:t>
            </a:r>
          </a:p>
          <a:p>
            <a:r>
              <a:rPr lang="en-US" sz="2000" b="0" i="0" u="none" strike="noStrike" baseline="0" dirty="0">
                <a:solidFill>
                  <a:srgbClr val="000000"/>
                </a:solidFill>
                <a:latin typeface="Arial" panose="020B0604020202020204" pitchFamily="34" charset="0"/>
                <a:cs typeface="Arial" panose="020B0604020202020204" pitchFamily="34" charset="0"/>
              </a:rPr>
              <a:t>This measures the number of times the heart beats per minute. Taking a pulse can also indicate heart rhythm </a:t>
            </a:r>
          </a:p>
          <a:p>
            <a:r>
              <a:rPr lang="en-US" sz="2000" b="0" i="0" u="none" strike="noStrike" baseline="0" dirty="0">
                <a:solidFill>
                  <a:srgbClr val="000000"/>
                </a:solidFill>
                <a:latin typeface="Arial" panose="020B0604020202020204" pitchFamily="34" charset="0"/>
                <a:cs typeface="Arial" panose="020B0604020202020204" pitchFamily="34" charset="0"/>
              </a:rPr>
              <a:t>The normal pulse for healthy adults ranges from 60 beats to 100 beats per minute. This may change with exercise, illness, injury, and emotions. </a:t>
            </a:r>
          </a:p>
          <a:p>
            <a:r>
              <a:rPr lang="en-US" sz="2000" b="0" i="0" u="none" strike="noStrike" baseline="0" dirty="0">
                <a:solidFill>
                  <a:srgbClr val="000000"/>
                </a:solidFill>
                <a:latin typeface="Arial" panose="020B0604020202020204" pitchFamily="34" charset="0"/>
                <a:cs typeface="Arial" panose="020B0604020202020204" pitchFamily="34" charset="0"/>
              </a:rPr>
              <a:t>Females aged 12 and older generally have faster heart rates than males. Athletes, who have undergone body conditioning, may have heart rates near 40 beats per minute and experience no problems.</a:t>
            </a:r>
          </a:p>
          <a:p>
            <a:endParaRPr lang="en-SG" dirty="0"/>
          </a:p>
        </p:txBody>
      </p:sp>
    </p:spTree>
    <p:extLst>
      <p:ext uri="{BB962C8B-B14F-4D97-AF65-F5344CB8AC3E}">
        <p14:creationId xmlns:p14="http://schemas.microsoft.com/office/powerpoint/2010/main" val="4216713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Taking vital signs</a:t>
            </a:r>
          </a:p>
        </p:txBody>
      </p:sp>
      <p:sp>
        <p:nvSpPr>
          <p:cNvPr id="11" name="Oval 10"/>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B6461310-2839-40E0-944B-0F42EAF0152C}"/>
              </a:ext>
            </a:extLst>
          </p:cNvPr>
          <p:cNvSpPr txBox="1"/>
          <p:nvPr/>
        </p:nvSpPr>
        <p:spPr>
          <a:xfrm>
            <a:off x="1349400" y="2109911"/>
            <a:ext cx="12366600" cy="7986802"/>
          </a:xfrm>
          <a:prstGeom prst="rect">
            <a:avLst/>
          </a:prstGeom>
          <a:noFill/>
        </p:spPr>
        <p:txBody>
          <a:bodyPr wrap="square">
            <a:spAutoFit/>
          </a:bodyPr>
          <a:lstStyle/>
          <a:p>
            <a:r>
              <a:rPr lang="en-US" sz="1900" b="1" i="0" u="none" strike="noStrike" baseline="0" dirty="0">
                <a:solidFill>
                  <a:srgbClr val="000000"/>
                </a:solidFill>
                <a:latin typeface="Arial" panose="020B0604020202020204" pitchFamily="34" charset="0"/>
                <a:cs typeface="Arial" panose="020B0604020202020204" pitchFamily="34" charset="0"/>
              </a:rPr>
              <a:t>HOW TO CHECK YOUR PULSE: </a:t>
            </a:r>
            <a:endParaRPr lang="en-US" sz="1900" b="0" i="0" u="none" strike="noStrike" baseline="0" dirty="0">
              <a:solidFill>
                <a:srgbClr val="000000"/>
              </a:solidFill>
              <a:latin typeface="Arial" panose="020B0604020202020204" pitchFamily="34" charset="0"/>
              <a:cs typeface="Arial" panose="020B0604020202020204" pitchFamily="34" charset="0"/>
            </a:endParaRPr>
          </a:p>
          <a:p>
            <a:r>
              <a:rPr lang="en-US" sz="1900" b="0" i="0" u="none" strike="noStrike" baseline="0" dirty="0">
                <a:solidFill>
                  <a:srgbClr val="000000"/>
                </a:solidFill>
                <a:latin typeface="Arial" panose="020B0604020202020204" pitchFamily="34" charset="0"/>
                <a:cs typeface="Arial" panose="020B0604020202020204" pitchFamily="34" charset="0"/>
              </a:rPr>
              <a:t>The pulse can be found on the side of the lower neck, on the inside of the elbow, or at the wrist. </a:t>
            </a:r>
          </a:p>
          <a:p>
            <a:r>
              <a:rPr lang="en-US" sz="1900" b="0" i="0" u="none" strike="noStrike" baseline="0" dirty="0">
                <a:solidFill>
                  <a:srgbClr val="000000"/>
                </a:solidFill>
                <a:latin typeface="Arial" panose="020B0604020202020204" pitchFamily="34" charset="0"/>
                <a:cs typeface="Arial" panose="020B0604020202020204" pitchFamily="34" charset="0"/>
              </a:rPr>
              <a:t>When taking your pulse: </a:t>
            </a:r>
          </a:p>
          <a:p>
            <a:r>
              <a:rPr lang="en-US" sz="1900" b="0" i="0" u="none" strike="noStrike" baseline="0" dirty="0">
                <a:solidFill>
                  <a:srgbClr val="000000"/>
                </a:solidFill>
                <a:latin typeface="Arial" panose="020B0604020202020204" pitchFamily="34" charset="0"/>
                <a:cs typeface="Arial" panose="020B0604020202020204" pitchFamily="34" charset="0"/>
              </a:rPr>
              <a:t>1. Use your first and second fingertips to press firmly but gently on the arteries until you feel a pulse. </a:t>
            </a:r>
          </a:p>
          <a:p>
            <a:r>
              <a:rPr lang="en-US" sz="1900" b="0" i="0" u="none" strike="noStrike" baseline="0" dirty="0">
                <a:solidFill>
                  <a:srgbClr val="000000"/>
                </a:solidFill>
                <a:latin typeface="Arial" panose="020B0604020202020204" pitchFamily="34" charset="0"/>
                <a:cs typeface="Arial" panose="020B0604020202020204" pitchFamily="34" charset="0"/>
              </a:rPr>
              <a:t>2. Begin counting the pulse for 60 seconds </a:t>
            </a:r>
          </a:p>
          <a:p>
            <a:r>
              <a:rPr lang="en-US" sz="1900" b="0" i="0" u="none" strike="noStrike" baseline="0" dirty="0">
                <a:solidFill>
                  <a:srgbClr val="000000"/>
                </a:solidFill>
                <a:latin typeface="Arial" panose="020B0604020202020204" pitchFamily="34" charset="0"/>
                <a:cs typeface="Arial" panose="020B0604020202020204" pitchFamily="34" charset="0"/>
              </a:rPr>
              <a:t>4. When counting, do not watch the clock continuously, but concentrate on the pulse beats. If unsure, ask another person to count for you.</a:t>
            </a:r>
          </a:p>
          <a:p>
            <a:endParaRPr lang="en-US" sz="1900" b="0" i="0" u="none" strike="noStrike" baseline="0" dirty="0">
              <a:solidFill>
                <a:srgbClr val="000000"/>
              </a:solidFill>
              <a:latin typeface="Arial" panose="020B0604020202020204" pitchFamily="34" charset="0"/>
              <a:cs typeface="Arial" panose="020B0604020202020204" pitchFamily="34" charset="0"/>
            </a:endParaRPr>
          </a:p>
          <a:p>
            <a:r>
              <a:rPr lang="en-SG" sz="1900" b="1" i="0" u="none" strike="noStrike" baseline="0" dirty="0">
                <a:solidFill>
                  <a:srgbClr val="000000"/>
                </a:solidFill>
                <a:latin typeface="Arial" panose="020B0604020202020204" pitchFamily="34" charset="0"/>
                <a:cs typeface="Arial" panose="020B0604020202020204" pitchFamily="34" charset="0"/>
              </a:rPr>
              <a:t>RESPIRATION RATE </a:t>
            </a:r>
            <a:endParaRPr lang="en-SG" sz="1900" b="0" i="0" u="none" strike="noStrike" baseline="0" dirty="0">
              <a:solidFill>
                <a:srgbClr val="000000"/>
              </a:solidFill>
              <a:latin typeface="Arial" panose="020B0604020202020204" pitchFamily="34" charset="0"/>
              <a:cs typeface="Arial" panose="020B0604020202020204" pitchFamily="34" charset="0"/>
            </a:endParaRPr>
          </a:p>
          <a:p>
            <a:r>
              <a:rPr lang="en-US" sz="1900" b="0" i="0" u="none" strike="noStrike" baseline="0" dirty="0">
                <a:solidFill>
                  <a:srgbClr val="000000"/>
                </a:solidFill>
                <a:latin typeface="Arial" panose="020B0604020202020204" pitchFamily="34" charset="0"/>
                <a:cs typeface="Arial" panose="020B0604020202020204" pitchFamily="34" charset="0"/>
              </a:rPr>
              <a:t>This is the number of breaths a person takes per minute. The rate is usually measured when a person is at rest and involves counting the number of breaths a person’s chest rises in one minute. </a:t>
            </a:r>
          </a:p>
          <a:p>
            <a:r>
              <a:rPr lang="en-US" sz="1900" b="0" i="0" u="none" strike="noStrike" baseline="0" dirty="0">
                <a:solidFill>
                  <a:srgbClr val="000000"/>
                </a:solidFill>
                <a:latin typeface="Arial" panose="020B0604020202020204" pitchFamily="34" charset="0"/>
                <a:cs typeface="Arial" panose="020B0604020202020204" pitchFamily="34" charset="0"/>
              </a:rPr>
              <a:t>Respiration rates may increase with fever, illness, and other medical conditions. </a:t>
            </a:r>
          </a:p>
          <a:p>
            <a:r>
              <a:rPr lang="en-US" sz="1900" b="0" i="0" u="none" strike="noStrike" baseline="0" dirty="0">
                <a:solidFill>
                  <a:srgbClr val="000000"/>
                </a:solidFill>
                <a:latin typeface="Arial" panose="020B0604020202020204" pitchFamily="34" charset="0"/>
                <a:cs typeface="Arial" panose="020B0604020202020204" pitchFamily="34" charset="0"/>
              </a:rPr>
              <a:t>When checking respiration, take note if the person has any difficulty breathing. </a:t>
            </a:r>
          </a:p>
          <a:p>
            <a:r>
              <a:rPr lang="en-US" sz="1900" b="0" i="0" u="none" strike="noStrike" baseline="0" dirty="0">
                <a:solidFill>
                  <a:srgbClr val="000000"/>
                </a:solidFill>
                <a:latin typeface="Arial" panose="020B0604020202020204" pitchFamily="34" charset="0"/>
                <a:cs typeface="Arial" panose="020B0604020202020204" pitchFamily="34" charset="0"/>
              </a:rPr>
              <a:t>Normal respiration rates for an adult at rest range from 15 to 20 breaths per minute. Respiration rates over 25 breaths per minute or under 12 breaths per minute (when at rest) may be abnormal. </a:t>
            </a:r>
          </a:p>
          <a:p>
            <a:endParaRPr lang="en-SG" sz="1900" b="1" i="0" u="none" strike="noStrike" baseline="0" dirty="0">
              <a:solidFill>
                <a:srgbClr val="000000"/>
              </a:solidFill>
              <a:latin typeface="Arial" panose="020B0604020202020204" pitchFamily="34" charset="0"/>
              <a:cs typeface="Arial" panose="020B0604020202020204" pitchFamily="34" charset="0"/>
            </a:endParaRPr>
          </a:p>
          <a:p>
            <a:r>
              <a:rPr lang="en-SG" sz="1900" b="1" i="0" u="none" strike="noStrike" baseline="0" dirty="0">
                <a:solidFill>
                  <a:srgbClr val="000000"/>
                </a:solidFill>
                <a:latin typeface="Arial" panose="020B0604020202020204" pitchFamily="34" charset="0"/>
                <a:cs typeface="Arial" panose="020B0604020202020204" pitchFamily="34" charset="0"/>
              </a:rPr>
              <a:t>BLOOD PRESSURE </a:t>
            </a:r>
            <a:endParaRPr lang="en-SG" sz="1900" b="0" i="0" u="none" strike="noStrike" baseline="0" dirty="0">
              <a:solidFill>
                <a:srgbClr val="000000"/>
              </a:solidFill>
              <a:latin typeface="Arial" panose="020B0604020202020204" pitchFamily="34" charset="0"/>
              <a:cs typeface="Arial" panose="020B0604020202020204" pitchFamily="34" charset="0"/>
            </a:endParaRPr>
          </a:p>
          <a:p>
            <a:r>
              <a:rPr lang="en-US" sz="1900" b="0" i="0" u="none" strike="noStrike" baseline="0" dirty="0">
                <a:solidFill>
                  <a:srgbClr val="000000"/>
                </a:solidFill>
                <a:latin typeface="Arial" panose="020B0604020202020204" pitchFamily="34" charset="0"/>
                <a:cs typeface="Arial" panose="020B0604020202020204" pitchFamily="34" charset="0"/>
              </a:rPr>
              <a:t>Blood pressure is the force of the blood pushing against the artery walls. You canno</a:t>
            </a:r>
            <a:r>
              <a:rPr lang="en-US" sz="1900" dirty="0">
                <a:solidFill>
                  <a:srgbClr val="000000"/>
                </a:solidFill>
                <a:latin typeface="Arial" panose="020B0604020202020204" pitchFamily="34" charset="0"/>
                <a:cs typeface="Arial" panose="020B0604020202020204" pitchFamily="34" charset="0"/>
              </a:rPr>
              <a:t>t measure your </a:t>
            </a:r>
            <a:r>
              <a:rPr lang="en-US" sz="1900" b="0" i="0" u="none" strike="noStrike" baseline="0" dirty="0">
                <a:solidFill>
                  <a:srgbClr val="000000"/>
                </a:solidFill>
                <a:latin typeface="Arial" panose="020B0604020202020204" pitchFamily="34" charset="0"/>
                <a:cs typeface="Arial" panose="020B0604020202020204" pitchFamily="34" charset="0"/>
              </a:rPr>
              <a:t>blood pressure unless an electronic blood pressure monitoring device is used. </a:t>
            </a:r>
          </a:p>
          <a:p>
            <a:r>
              <a:rPr lang="en-US" sz="1900" b="0" i="0" u="none" strike="noStrike" baseline="0" dirty="0">
                <a:solidFill>
                  <a:srgbClr val="000000"/>
                </a:solidFill>
                <a:latin typeface="Arial" panose="020B0604020202020204" pitchFamily="34" charset="0"/>
                <a:cs typeface="Arial" panose="020B0604020202020204" pitchFamily="34" charset="0"/>
              </a:rPr>
              <a:t>Two numbers are recorded when measuring blood pressure. The higher number, or systolic pressure, is the pressure inside the artery when the heart pumps blood through the body. The lower number, or diastolic pressure, is the pressure inside the artery when the heart is at rest and filling with blood. </a:t>
            </a:r>
          </a:p>
          <a:p>
            <a:r>
              <a:rPr lang="en-US" sz="1900" b="0" i="0" u="none" strike="noStrike" baseline="0" dirty="0">
                <a:solidFill>
                  <a:srgbClr val="000000"/>
                </a:solidFill>
                <a:latin typeface="Arial" panose="020B0604020202020204" pitchFamily="34" charset="0"/>
                <a:cs typeface="Arial" panose="020B0604020202020204" pitchFamily="34" charset="0"/>
              </a:rPr>
              <a:t>High blood pressure, or hypertension, increases the risk of coronary heart disease (heart attack) and stroke. </a:t>
            </a:r>
            <a:r>
              <a:rPr lang="en-US" sz="1900" dirty="0">
                <a:solidFill>
                  <a:srgbClr val="000000"/>
                </a:solidFill>
                <a:latin typeface="Arial" panose="020B0604020202020204" pitchFamily="34" charset="0"/>
                <a:cs typeface="Arial" panose="020B0604020202020204" pitchFamily="34" charset="0"/>
              </a:rPr>
              <a:t>The National Heart, Lung</a:t>
            </a:r>
            <a:r>
              <a:rPr lang="en-US" sz="1900" b="0" i="0" u="none" strike="noStrike" baseline="0" dirty="0">
                <a:solidFill>
                  <a:srgbClr val="000000"/>
                </a:solidFill>
                <a:latin typeface="Arial" panose="020B0604020202020204" pitchFamily="34" charset="0"/>
                <a:cs typeface="Arial" panose="020B0604020202020204" pitchFamily="34" charset="0"/>
              </a:rPr>
              <a:t> and Blood Institute of the National Institutes of Health defines high blood pressure for adults as: </a:t>
            </a:r>
          </a:p>
          <a:p>
            <a:pPr marL="342900" indent="-342900">
              <a:buFont typeface="Arial" panose="020B0604020202020204" pitchFamily="34" charset="0"/>
              <a:buChar char="•"/>
            </a:pPr>
            <a:r>
              <a:rPr lang="en-US" sz="1900" b="0" i="0" u="none" strike="noStrike" baseline="0" dirty="0">
                <a:solidFill>
                  <a:srgbClr val="000000"/>
                </a:solidFill>
                <a:latin typeface="Arial" panose="020B0604020202020204" pitchFamily="34" charset="0"/>
                <a:cs typeface="Arial" panose="020B0604020202020204" pitchFamily="34" charset="0"/>
              </a:rPr>
              <a:t>Systolic pressure of 140 mm Hg or higher, and</a:t>
            </a:r>
          </a:p>
          <a:p>
            <a:pPr marL="342900" indent="-342900">
              <a:buFont typeface="Arial" panose="020B0604020202020204" pitchFamily="34" charset="0"/>
              <a:buChar char="•"/>
            </a:pPr>
            <a:r>
              <a:rPr lang="en-US" sz="1900" dirty="0">
                <a:solidFill>
                  <a:srgbClr val="000000"/>
                </a:solidFill>
                <a:latin typeface="Arial" panose="020B0604020202020204" pitchFamily="34" charset="0"/>
                <a:cs typeface="Arial" panose="020B0604020202020204" pitchFamily="34" charset="0"/>
              </a:rPr>
              <a:t>Diastolic pressure of </a:t>
            </a:r>
            <a:r>
              <a:rPr lang="en-US" sz="1900" b="0" i="0" u="none" strike="noStrike" baseline="0" dirty="0">
                <a:solidFill>
                  <a:srgbClr val="000000"/>
                </a:solidFill>
                <a:latin typeface="Arial" panose="020B0604020202020204" pitchFamily="34" charset="0"/>
                <a:cs typeface="Arial" panose="020B0604020202020204" pitchFamily="34" charset="0"/>
              </a:rPr>
              <a:t>90 mm Hg or </a:t>
            </a:r>
            <a:r>
              <a:rPr lang="en-US" sz="1900" dirty="0">
                <a:solidFill>
                  <a:srgbClr val="000000"/>
                </a:solidFill>
                <a:latin typeface="Arial" panose="020B0604020202020204" pitchFamily="34" charset="0"/>
                <a:cs typeface="Arial" panose="020B0604020202020204" pitchFamily="34" charset="0"/>
              </a:rPr>
              <a:t>higher</a:t>
            </a:r>
            <a:endParaRPr lang="en-SG"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056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Types of medications</a:t>
            </a:r>
          </a:p>
        </p:txBody>
      </p:sp>
      <p:sp>
        <p:nvSpPr>
          <p:cNvPr id="11" name="Oval 10"/>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C4678AE8-4FB0-410A-B1E8-9D81A24AB8C1}"/>
              </a:ext>
            </a:extLst>
          </p:cNvPr>
          <p:cNvSpPr txBox="1"/>
          <p:nvPr/>
        </p:nvSpPr>
        <p:spPr>
          <a:xfrm>
            <a:off x="1951161" y="1717630"/>
            <a:ext cx="9144000" cy="8402300"/>
          </a:xfrm>
          <a:prstGeom prst="rect">
            <a:avLst/>
          </a:prstGeom>
          <a:noFill/>
        </p:spPr>
        <p:txBody>
          <a:bodyPr wrap="square">
            <a:spAutoFit/>
          </a:bodyPr>
          <a:lstStyle/>
          <a:p>
            <a:r>
              <a:rPr lang="en-SG" sz="2000" b="1" i="0" u="none" strike="noStrike" baseline="0" dirty="0">
                <a:solidFill>
                  <a:srgbClr val="000000"/>
                </a:solidFill>
                <a:latin typeface="Arial" panose="020B0604020202020204" pitchFamily="34" charset="0"/>
                <a:cs typeface="Arial" panose="020B0604020202020204" pitchFamily="34" charset="0"/>
              </a:rPr>
              <a:t>Medication comes in various forms</a:t>
            </a:r>
          </a:p>
          <a:p>
            <a:r>
              <a:rPr lang="en-SG" sz="2000" b="1" i="0" u="none" strike="noStrike" baseline="0" dirty="0">
                <a:solidFill>
                  <a:srgbClr val="000000"/>
                </a:solidFill>
                <a:latin typeface="Arial" panose="020B0604020202020204" pitchFamily="34" charset="0"/>
                <a:cs typeface="Arial" panose="020B0604020202020204" pitchFamily="34" charset="0"/>
              </a:rPr>
              <a:t> </a:t>
            </a:r>
            <a:endParaRPr lang="en-SG" sz="2000" b="0"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Capsules </a:t>
            </a:r>
            <a:r>
              <a:rPr lang="en-US" sz="2000" i="0" u="none" strike="noStrike" baseline="0" dirty="0">
                <a:solidFill>
                  <a:srgbClr val="000000"/>
                </a:solidFill>
                <a:latin typeface="Arial" panose="020B0604020202020204" pitchFamily="34" charset="0"/>
                <a:cs typeface="Arial" panose="020B0604020202020204" pitchFamily="34" charset="0"/>
              </a:rPr>
              <a:t>are</a:t>
            </a:r>
            <a:r>
              <a:rPr lang="en-US" sz="2000" b="1" i="0" u="none" strike="noStrike" baseline="0" dirty="0">
                <a:solidFill>
                  <a:srgbClr val="000000"/>
                </a:solidFill>
                <a:latin typeface="Arial" panose="020B0604020202020204" pitchFamily="34" charset="0"/>
                <a:cs typeface="Arial" panose="020B0604020202020204" pitchFamily="34" charset="0"/>
              </a:rPr>
              <a:t> </a:t>
            </a:r>
            <a:r>
              <a:rPr lang="en-US" sz="2000" i="0" u="none" strike="noStrike" baseline="0" dirty="0">
                <a:solidFill>
                  <a:srgbClr val="000000"/>
                </a:solidFill>
                <a:latin typeface="Arial" panose="020B0604020202020204" pitchFamily="34" charset="0"/>
                <a:cs typeface="Arial" panose="020B0604020202020204" pitchFamily="34" charset="0"/>
              </a:rPr>
              <a:t>c</a:t>
            </a:r>
            <a:r>
              <a:rPr lang="en-US" sz="2000" b="0" i="0" u="none" strike="noStrike" baseline="0" dirty="0">
                <a:solidFill>
                  <a:srgbClr val="000000"/>
                </a:solidFill>
                <a:latin typeface="Arial" panose="020B0604020202020204" pitchFamily="34" charset="0"/>
                <a:cs typeface="Arial" panose="020B0604020202020204" pitchFamily="34" charset="0"/>
              </a:rPr>
              <a:t>ylindrical and released more quickly into the body than tablets. </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Tablets </a:t>
            </a:r>
            <a:r>
              <a:rPr lang="en-US" sz="2000" i="0" u="none" strike="noStrike" baseline="0" dirty="0">
                <a:solidFill>
                  <a:srgbClr val="000000"/>
                </a:solidFill>
                <a:latin typeface="Arial" panose="020B0604020202020204" pitchFamily="34" charset="0"/>
                <a:cs typeface="Arial" panose="020B0604020202020204" pitchFamily="34" charset="0"/>
              </a:rPr>
              <a:t>are</a:t>
            </a:r>
            <a:r>
              <a:rPr lang="en-US" sz="2000" b="1" i="0" u="none" strike="noStrike" baseline="0" dirty="0">
                <a:solidFill>
                  <a:srgbClr val="000000"/>
                </a:solidFill>
                <a:latin typeface="Arial" panose="020B0604020202020204" pitchFamily="34" charset="0"/>
                <a:cs typeface="Arial" panose="020B0604020202020204" pitchFamily="34" charset="0"/>
              </a:rPr>
              <a:t> </a:t>
            </a:r>
            <a:r>
              <a:rPr lang="en-US" sz="2000" b="0" i="0" u="none" strike="noStrike" baseline="0" dirty="0">
                <a:solidFill>
                  <a:srgbClr val="000000"/>
                </a:solidFill>
                <a:latin typeface="Arial" panose="020B0604020202020204" pitchFamily="34" charset="0"/>
                <a:cs typeface="Arial" panose="020B0604020202020204" pitchFamily="34" charset="0"/>
              </a:rPr>
              <a:t>generally compressed medications mixed with fillers and flavouring to </a:t>
            </a:r>
            <a:r>
              <a:rPr lang="en-US" sz="2000" dirty="0">
                <a:solidFill>
                  <a:srgbClr val="000000"/>
                </a:solidFill>
                <a:latin typeface="Arial" panose="020B0604020202020204" pitchFamily="34" charset="0"/>
                <a:cs typeface="Arial" panose="020B0604020202020204" pitchFamily="34" charset="0"/>
              </a:rPr>
              <a:t>t</a:t>
            </a:r>
            <a:r>
              <a:rPr lang="en-US" sz="2000" b="0" i="0" u="none" strike="noStrike" baseline="0" dirty="0">
                <a:solidFill>
                  <a:srgbClr val="000000"/>
                </a:solidFill>
                <a:latin typeface="Arial" panose="020B0604020202020204" pitchFamily="34" charset="0"/>
                <a:cs typeface="Arial" panose="020B0604020202020204" pitchFamily="34" charset="0"/>
              </a:rPr>
              <a:t>aste better. </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Powders are made up of </a:t>
            </a:r>
            <a:r>
              <a:rPr lang="en-US" sz="2000" i="0" u="none" strike="noStrike" baseline="0" dirty="0">
                <a:solidFill>
                  <a:srgbClr val="000000"/>
                </a:solidFill>
                <a:latin typeface="Arial" panose="020B0604020202020204" pitchFamily="34" charset="0"/>
                <a:cs typeface="Arial" panose="020B0604020202020204" pitchFamily="34" charset="0"/>
              </a:rPr>
              <a:t>dry micro-</a:t>
            </a:r>
            <a:r>
              <a:rPr lang="en-US" sz="2000" b="0" i="0" u="none" strike="noStrike" baseline="0" dirty="0">
                <a:solidFill>
                  <a:srgbClr val="000000"/>
                </a:solidFill>
                <a:latin typeface="Arial" panose="020B0604020202020204" pitchFamily="34" charset="0"/>
                <a:cs typeface="Arial" panose="020B0604020202020204" pitchFamily="34" charset="0"/>
              </a:rPr>
              <a:t>fine drug particles generally mixed with other liquids or foods. </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Drops are s</a:t>
            </a:r>
            <a:r>
              <a:rPr lang="en-US" sz="2000" b="0" i="0" u="none" strike="noStrike" baseline="0" dirty="0">
                <a:solidFill>
                  <a:srgbClr val="000000"/>
                </a:solidFill>
                <a:latin typeface="Arial" panose="020B0604020202020204" pitchFamily="34" charset="0"/>
                <a:cs typeface="Arial" panose="020B0604020202020204" pitchFamily="34" charset="0"/>
              </a:rPr>
              <a:t>terile solutions that come in bottles or vials and are typically administered into the nose, eye, or outer ear. </a:t>
            </a:r>
          </a:p>
          <a:p>
            <a:endParaRPr lang="en-US" sz="2000" b="1"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Liquids </a:t>
            </a:r>
            <a:r>
              <a:rPr lang="en-US" sz="2000" i="0" u="none" strike="noStrike" baseline="0" dirty="0">
                <a:solidFill>
                  <a:srgbClr val="000000"/>
                </a:solidFill>
                <a:latin typeface="Arial" panose="020B0604020202020204" pitchFamily="34" charset="0"/>
                <a:cs typeface="Arial" panose="020B0604020202020204" pitchFamily="34" charset="0"/>
              </a:rPr>
              <a:t>are drug particles </a:t>
            </a:r>
            <a:r>
              <a:rPr lang="en-US" sz="2000" dirty="0">
                <a:solidFill>
                  <a:srgbClr val="000000"/>
                </a:solidFill>
                <a:latin typeface="Arial" panose="020B0604020202020204" pitchFamily="34" charset="0"/>
                <a:cs typeface="Arial" panose="020B0604020202020204" pitchFamily="34" charset="0"/>
              </a:rPr>
              <a:t>that are </a:t>
            </a:r>
            <a:r>
              <a:rPr lang="en-US" sz="2000" i="0" u="none" strike="noStrike" baseline="0" dirty="0">
                <a:solidFill>
                  <a:srgbClr val="000000"/>
                </a:solidFill>
                <a:latin typeface="Arial" panose="020B0604020202020204" pitchFamily="34" charset="0"/>
                <a:cs typeface="Arial" panose="020B0604020202020204" pitchFamily="34" charset="0"/>
              </a:rPr>
              <a:t>mixed with sugar and water and kept in </a:t>
            </a:r>
            <a:r>
              <a:rPr lang="en-US" sz="2000" dirty="0">
                <a:solidFill>
                  <a:srgbClr val="000000"/>
                </a:solidFill>
                <a:latin typeface="Arial" panose="020B0604020202020204" pitchFamily="34" charset="0"/>
                <a:cs typeface="Arial" panose="020B0604020202020204" pitchFamily="34" charset="0"/>
              </a:rPr>
              <a:t>solution</a:t>
            </a:r>
            <a:r>
              <a:rPr lang="en-US" sz="2000" i="0" u="none" strike="noStrike" baseline="0" dirty="0">
                <a:solidFill>
                  <a:srgbClr val="000000"/>
                </a:solidFill>
                <a:latin typeface="Arial" panose="020B0604020202020204" pitchFamily="34" charset="0"/>
                <a:cs typeface="Arial" panose="020B0604020202020204" pitchFamily="34" charset="0"/>
              </a:rPr>
              <a:t> </a:t>
            </a:r>
          </a:p>
          <a:p>
            <a:endParaRPr lang="en-US" sz="2000" b="1"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Inhalants and Sprays </a:t>
            </a:r>
            <a:r>
              <a:rPr lang="en-US" sz="2000" i="0" u="none" strike="noStrike" baseline="0" dirty="0">
                <a:solidFill>
                  <a:srgbClr val="000000"/>
                </a:solidFill>
                <a:latin typeface="Arial" panose="020B0604020202020204" pitchFamily="34" charset="0"/>
                <a:cs typeface="Arial" panose="020B0604020202020204" pitchFamily="34" charset="0"/>
              </a:rPr>
              <a:t>are administered by spraying or inhaling into the mouth or nose. </a:t>
            </a:r>
          </a:p>
          <a:p>
            <a:endParaRPr lang="en-US" sz="2000" b="1"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Ointments </a:t>
            </a:r>
            <a:r>
              <a:rPr lang="en-US" sz="2000" i="0" u="none" strike="noStrike" baseline="0" dirty="0">
                <a:solidFill>
                  <a:srgbClr val="000000"/>
                </a:solidFill>
                <a:latin typeface="Arial" panose="020B0604020202020204" pitchFamily="34" charset="0"/>
                <a:cs typeface="Arial" panose="020B0604020202020204" pitchFamily="34" charset="0"/>
              </a:rPr>
              <a:t>are usually </a:t>
            </a:r>
            <a:r>
              <a:rPr lang="en-US" sz="2000" b="0" i="0" u="none" strike="noStrike" baseline="0" dirty="0">
                <a:solidFill>
                  <a:srgbClr val="000000"/>
                </a:solidFill>
                <a:latin typeface="Arial" panose="020B0604020202020204" pitchFamily="34" charset="0"/>
                <a:cs typeface="Arial" panose="020B0604020202020204" pitchFamily="34" charset="0"/>
              </a:rPr>
              <a:t>oily or greasy and spread onto the surface of the skin or body. </a:t>
            </a:r>
          </a:p>
          <a:p>
            <a:endParaRPr lang="en-US" sz="2000" b="1"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Suppositories </a:t>
            </a:r>
            <a:r>
              <a:rPr lang="en-US" sz="2000" b="0" i="0" u="none" strike="noStrike" baseline="0" dirty="0">
                <a:solidFill>
                  <a:srgbClr val="000000"/>
                </a:solidFill>
                <a:latin typeface="Arial" panose="020B0604020202020204" pitchFamily="34" charset="0"/>
                <a:cs typeface="Arial" panose="020B0604020202020204" pitchFamily="34" charset="0"/>
              </a:rPr>
              <a:t>are administered through the rectum or vagina. </a:t>
            </a:r>
          </a:p>
          <a:p>
            <a:r>
              <a:rPr lang="en-US" sz="2000" dirty="0">
                <a:solidFill>
                  <a:srgbClr val="000000"/>
                </a:solidFill>
                <a:latin typeface="Arial" panose="020B0604020202020204" pitchFamily="34" charset="0"/>
                <a:cs typeface="Arial" panose="020B0604020202020204" pitchFamily="34" charset="0"/>
              </a:rPr>
              <a:t>Store all medication properly and take note of expiry dates. Administration of expired medications may have fatal consequences</a:t>
            </a:r>
            <a:r>
              <a:rPr lang="en-US" sz="2000" b="0" i="0" u="none" strike="noStrike" baseline="0" dirty="0">
                <a:solidFill>
                  <a:srgbClr val="000000"/>
                </a:solidFill>
                <a:latin typeface="Arial" panose="020B0604020202020204" pitchFamily="34" charset="0"/>
                <a:cs typeface="Arial" panose="020B0604020202020204" pitchFamily="34" charset="0"/>
              </a:rPr>
              <a:t>. </a:t>
            </a:r>
          </a:p>
          <a:p>
            <a:r>
              <a:rPr lang="en-US" sz="2000" b="0" i="0" u="none" strike="noStrike" baseline="0" dirty="0">
                <a:solidFill>
                  <a:srgbClr val="000000"/>
                </a:solidFill>
                <a:latin typeface="Arial" panose="020B0604020202020204" pitchFamily="34" charset="0"/>
                <a:cs typeface="Arial" panose="020B0604020202020204" pitchFamily="34" charset="0"/>
              </a:rPr>
              <a:t>Have a drug reference guide at hand to check up on medications, side effects and interactions. When in doubt, </a:t>
            </a:r>
            <a:r>
              <a:rPr lang="en-US" sz="2000" b="1" i="0" u="none" strike="noStrike" baseline="0" dirty="0">
                <a:solidFill>
                  <a:srgbClr val="000000"/>
                </a:solidFill>
                <a:latin typeface="Arial" panose="020B0604020202020204" pitchFamily="34" charset="0"/>
                <a:cs typeface="Arial" panose="020B0604020202020204" pitchFamily="34" charset="0"/>
              </a:rPr>
              <a:t>ASK!!! </a:t>
            </a:r>
            <a:endParaRPr lang="en-SG"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5776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Oral Hygiene &amp; Grooming </a:t>
            </a:r>
          </a:p>
        </p:txBody>
      </p:sp>
      <p:sp>
        <p:nvSpPr>
          <p:cNvPr id="15" name="Oval 14"/>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6" name="TextBox 15">
            <a:extLst>
              <a:ext uri="{FF2B5EF4-FFF2-40B4-BE49-F238E27FC236}">
                <a16:creationId xmlns:a16="http://schemas.microsoft.com/office/drawing/2014/main" xmlns="" id="{2D8C48AC-E412-4B07-9A5F-FFFDC0C6B603}"/>
              </a:ext>
            </a:extLst>
          </p:cNvPr>
          <p:cNvSpPr txBox="1"/>
          <p:nvPr/>
        </p:nvSpPr>
        <p:spPr>
          <a:xfrm>
            <a:off x="1805356" y="1836342"/>
            <a:ext cx="10034952" cy="7171194"/>
          </a:xfrm>
          <a:prstGeom prst="rect">
            <a:avLst/>
          </a:prstGeom>
          <a:noFill/>
        </p:spPr>
        <p:txBody>
          <a:bodyPr wrap="square">
            <a:spAutoFit/>
          </a:bodyPr>
          <a:lstStyle/>
          <a:p>
            <a:r>
              <a:rPr lang="en-US" sz="2000" b="0" i="0" u="none" strike="noStrike" baseline="0" dirty="0">
                <a:solidFill>
                  <a:srgbClr val="000000"/>
                </a:solidFill>
                <a:latin typeface="Arial" panose="020B0604020202020204" pitchFamily="34" charset="0"/>
                <a:cs typeface="Arial" panose="020B0604020202020204" pitchFamily="34" charset="0"/>
              </a:rPr>
              <a:t>Oral care is crucial in overall </a:t>
            </a:r>
            <a:r>
              <a:rPr lang="en-US" sz="2000" dirty="0">
                <a:solidFill>
                  <a:srgbClr val="000000"/>
                </a:solidFill>
                <a:latin typeface="Arial" panose="020B0604020202020204" pitchFamily="34" charset="0"/>
                <a:cs typeface="Arial" panose="020B0604020202020204" pitchFamily="34" charset="0"/>
              </a:rPr>
              <a:t>physical health.</a:t>
            </a:r>
            <a:r>
              <a:rPr lang="en-US" sz="2000" b="0" i="0" u="none" strike="noStrike" baseline="0" dirty="0">
                <a:solidFill>
                  <a:srgbClr val="000000"/>
                </a:solidFill>
                <a:latin typeface="Arial" panose="020B0604020202020204" pitchFamily="34" charset="0"/>
                <a:cs typeface="Arial" panose="020B0604020202020204" pitchFamily="34" charset="0"/>
              </a:rPr>
              <a:t> </a:t>
            </a:r>
          </a:p>
          <a:p>
            <a:r>
              <a:rPr lang="en-US" sz="2000" dirty="0">
                <a:solidFill>
                  <a:srgbClr val="000000"/>
                </a:solidFill>
                <a:latin typeface="Arial" panose="020B0604020202020204" pitchFamily="34" charset="0"/>
                <a:cs typeface="Arial" panose="020B0604020202020204" pitchFamily="34" charset="0"/>
              </a:rPr>
              <a:t>If teeth and gums are not cared for, it c</a:t>
            </a:r>
            <a:r>
              <a:rPr lang="en-US" sz="2000" b="0" i="0" u="none" strike="noStrike" baseline="0" dirty="0">
                <a:solidFill>
                  <a:srgbClr val="000000"/>
                </a:solidFill>
                <a:latin typeface="Arial" panose="020B0604020202020204" pitchFamily="34" charset="0"/>
                <a:cs typeface="Arial" panose="020B0604020202020204" pitchFamily="34" charset="0"/>
              </a:rPr>
              <a:t>an result in gum disease and tooth loss.</a:t>
            </a:r>
          </a:p>
          <a:p>
            <a:r>
              <a:rPr lang="en-US" sz="2000" dirty="0">
                <a:solidFill>
                  <a:srgbClr val="000000"/>
                </a:solidFill>
                <a:latin typeface="Arial" panose="020B0604020202020204" pitchFamily="34" charset="0"/>
                <a:cs typeface="Arial" panose="020B0604020202020204" pitchFamily="34" charset="0"/>
              </a:rPr>
              <a:t>Follow</a:t>
            </a:r>
            <a:r>
              <a:rPr lang="en-US" sz="2000" b="0" i="0" u="none" strike="noStrike" baseline="0" dirty="0">
                <a:solidFill>
                  <a:srgbClr val="000000"/>
                </a:solidFill>
                <a:latin typeface="Arial" panose="020B0604020202020204" pitchFamily="34" charset="0"/>
                <a:cs typeface="Arial" panose="020B0604020202020204" pitchFamily="34" charset="0"/>
              </a:rPr>
              <a:t> these steps to prevent these conditions:</a:t>
            </a:r>
          </a:p>
          <a:p>
            <a:r>
              <a:rPr lang="en-US" sz="2000" b="0" i="0" u="none" strike="noStrike" baseline="0" dirty="0">
                <a:solidFill>
                  <a:srgbClr val="000000"/>
                </a:solidFill>
                <a:latin typeface="Arial" panose="020B0604020202020204" pitchFamily="34" charset="0"/>
                <a:cs typeface="Arial" panose="020B0604020202020204" pitchFamily="34" charset="0"/>
              </a:rPr>
              <a:t> </a:t>
            </a:r>
          </a:p>
          <a:p>
            <a:r>
              <a:rPr lang="en-US" sz="2000" b="0" i="0" u="none" strike="noStrike" baseline="0" dirty="0">
                <a:solidFill>
                  <a:srgbClr val="000000"/>
                </a:solidFill>
                <a:latin typeface="Arial" panose="020B0604020202020204" pitchFamily="34" charset="0"/>
                <a:cs typeface="Arial" panose="020B0604020202020204" pitchFamily="34" charset="0"/>
              </a:rPr>
              <a:t>1.</a:t>
            </a:r>
            <a:r>
              <a:rPr lang="en-US" sz="2000" u="none" strike="noStrike" baseline="0" dirty="0">
                <a:solidFill>
                  <a:srgbClr val="000000"/>
                </a:solidFill>
                <a:latin typeface="Arial" panose="020B0604020202020204" pitchFamily="34" charset="0"/>
                <a:cs typeface="Arial" panose="020B0604020202020204" pitchFamily="34" charset="0"/>
              </a:rPr>
              <a:t>Check teeth and gums regularly for signs of bleeding, mouth sores, or unusual mouth odour. </a:t>
            </a:r>
          </a:p>
          <a:p>
            <a:r>
              <a:rPr lang="en-US" sz="2000" b="0" i="0" u="none" strike="noStrike" baseline="0" dirty="0">
                <a:solidFill>
                  <a:srgbClr val="000000"/>
                </a:solidFill>
                <a:latin typeface="Arial" panose="020B0604020202020204" pitchFamily="34" charset="0"/>
                <a:cs typeface="Arial" panose="020B0604020202020204" pitchFamily="34" charset="0"/>
              </a:rPr>
              <a:t>2. Encourage each person to brush their teeth or care for their dentures regularly. </a:t>
            </a:r>
          </a:p>
          <a:p>
            <a:r>
              <a:rPr lang="en-US" sz="2000" dirty="0">
                <a:solidFill>
                  <a:srgbClr val="000000"/>
                </a:solidFill>
                <a:latin typeface="Arial" panose="020B0604020202020204" pitchFamily="34" charset="0"/>
                <a:cs typeface="Arial" panose="020B0604020202020204" pitchFamily="34" charset="0"/>
              </a:rPr>
              <a:t>3. If anyone has d</a:t>
            </a:r>
            <a:r>
              <a:rPr lang="en-US" sz="2000" b="0" i="0" u="none" strike="noStrike" baseline="0" dirty="0">
                <a:solidFill>
                  <a:srgbClr val="000000"/>
                </a:solidFill>
                <a:latin typeface="Arial" panose="020B0604020202020204" pitchFamily="34" charset="0"/>
                <a:cs typeface="Arial" panose="020B0604020202020204" pitchFamily="34" charset="0"/>
              </a:rPr>
              <a:t>entures, remove them by applying light pressure with a 4 X 4 gauze pad to grasp and dislodge the upper denture. </a:t>
            </a:r>
          </a:p>
          <a:p>
            <a:r>
              <a:rPr lang="en-US" sz="2000" b="0" i="0" u="none" strike="noStrike" baseline="0" dirty="0">
                <a:solidFill>
                  <a:srgbClr val="000000"/>
                </a:solidFill>
                <a:latin typeface="Arial" panose="020B0604020202020204" pitchFamily="34" charset="0"/>
                <a:cs typeface="Arial" panose="020B0604020202020204" pitchFamily="34" charset="0"/>
              </a:rPr>
              <a:t>   To remove the lower dentures, lightly rock the dentures back and forth to break the suction between the denture and the gums. </a:t>
            </a:r>
          </a:p>
          <a:p>
            <a:endParaRPr lang="en-SG" sz="2000" b="1" i="0" u="none" strike="noStrike" baseline="0" dirty="0">
              <a:solidFill>
                <a:srgbClr val="000000"/>
              </a:solidFill>
              <a:latin typeface="Arial" panose="020B0604020202020204" pitchFamily="34" charset="0"/>
              <a:cs typeface="Arial" panose="020B0604020202020204" pitchFamily="34" charset="0"/>
            </a:endParaRPr>
          </a:p>
          <a:p>
            <a:r>
              <a:rPr lang="en-SG" sz="2000" b="1" i="0" u="none" strike="noStrike" baseline="0" dirty="0">
                <a:solidFill>
                  <a:srgbClr val="000000"/>
                </a:solidFill>
                <a:latin typeface="Arial" panose="020B0604020202020204" pitchFamily="34" charset="0"/>
                <a:cs typeface="Arial" panose="020B0604020202020204" pitchFamily="34" charset="0"/>
              </a:rPr>
              <a:t>GROOMING </a:t>
            </a:r>
            <a:endParaRPr lang="en-SG" sz="2000" b="0"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Good appearance shows </a:t>
            </a:r>
            <a:r>
              <a:rPr lang="en-US" sz="2000" dirty="0">
                <a:solidFill>
                  <a:srgbClr val="000000"/>
                </a:solidFill>
                <a:latin typeface="Arial" panose="020B0604020202020204" pitchFamily="34" charset="0"/>
                <a:cs typeface="Arial" panose="020B0604020202020204" pitchFamily="34" charset="0"/>
              </a:rPr>
              <a:t>that a person takes care of himself or herself well or is </a:t>
            </a:r>
            <a:r>
              <a:rPr lang="en-US" sz="2000" b="0" i="0" u="none" strike="noStrike" baseline="0" dirty="0">
                <a:solidFill>
                  <a:srgbClr val="000000"/>
                </a:solidFill>
                <a:latin typeface="Arial" panose="020B0604020202020204" pitchFamily="34" charset="0"/>
                <a:cs typeface="Arial" panose="020B0604020202020204" pitchFamily="34" charset="0"/>
              </a:rPr>
              <a:t>well cared for. </a:t>
            </a:r>
            <a:r>
              <a:rPr lang="en-US" sz="2000" dirty="0">
                <a:solidFill>
                  <a:srgbClr val="000000"/>
                </a:solidFill>
                <a:latin typeface="Arial" panose="020B0604020202020204" pitchFamily="34" charset="0"/>
                <a:cs typeface="Arial" panose="020B0604020202020204" pitchFamily="34" charset="0"/>
              </a:rPr>
              <a:t>So</a:t>
            </a:r>
            <a:r>
              <a:rPr lang="en-US" sz="2000" b="0" i="0" u="none" strike="noStrike" baseline="0" dirty="0">
                <a:solidFill>
                  <a:srgbClr val="000000"/>
                </a:solidFill>
                <a:latin typeface="Arial" panose="020B0604020202020204" pitchFamily="34" charset="0"/>
                <a:cs typeface="Arial" panose="020B0604020202020204" pitchFamily="34" charset="0"/>
              </a:rPr>
              <a:t>me ways that you can assist someone with grooming include the following: </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1. </a:t>
            </a:r>
            <a:r>
              <a:rPr lang="en-US" sz="2000" i="0" u="none" strike="noStrike" baseline="0" dirty="0">
                <a:solidFill>
                  <a:srgbClr val="000000"/>
                </a:solidFill>
                <a:latin typeface="Arial" panose="020B0604020202020204" pitchFamily="34" charset="0"/>
                <a:cs typeface="Arial" panose="020B0604020202020204" pitchFamily="34" charset="0"/>
              </a:rPr>
              <a:t>Gently coax men to shave as o</a:t>
            </a:r>
            <a:r>
              <a:rPr lang="en-US" sz="2000" b="0" i="0" u="none" strike="noStrike" baseline="0" dirty="0">
                <a:solidFill>
                  <a:srgbClr val="000000"/>
                </a:solidFill>
                <a:latin typeface="Arial" panose="020B0604020202020204" pitchFamily="34" charset="0"/>
                <a:cs typeface="Arial" panose="020B0604020202020204" pitchFamily="34" charset="0"/>
              </a:rPr>
              <a:t>lder men tend to care less about their overall appearance than older women. </a:t>
            </a:r>
          </a:p>
          <a:p>
            <a:r>
              <a:rPr lang="en-US" sz="2000" b="0" i="0" u="none" strike="noStrike" baseline="0" dirty="0">
                <a:solidFill>
                  <a:srgbClr val="000000"/>
                </a:solidFill>
                <a:latin typeface="Arial" panose="020B0604020202020204" pitchFamily="34" charset="0"/>
                <a:cs typeface="Arial" panose="020B0604020202020204" pitchFamily="34" charset="0"/>
              </a:rPr>
              <a:t>2. </a:t>
            </a:r>
            <a:r>
              <a:rPr lang="en-US" sz="2000" i="0" u="none" strike="noStrike" baseline="0" dirty="0">
                <a:solidFill>
                  <a:srgbClr val="000000"/>
                </a:solidFill>
                <a:latin typeface="Arial" panose="020B0604020202020204" pitchFamily="34" charset="0"/>
                <a:cs typeface="Arial" panose="020B0604020202020204" pitchFamily="34" charset="0"/>
              </a:rPr>
              <a:t>Use a comb or brush and gently comb or brush the person’s hair daily. It will </a:t>
            </a:r>
            <a:r>
              <a:rPr lang="en-US" sz="2000" dirty="0">
                <a:solidFill>
                  <a:srgbClr val="000000"/>
                </a:solidFill>
                <a:latin typeface="Arial" panose="020B0604020202020204" pitchFamily="34" charset="0"/>
                <a:cs typeface="Arial" panose="020B0604020202020204" pitchFamily="34" charset="0"/>
              </a:rPr>
              <a:t>do a world of good for the day or week! </a:t>
            </a:r>
          </a:p>
          <a:p>
            <a:r>
              <a:rPr lang="en-US" sz="2000" dirty="0">
                <a:solidFill>
                  <a:srgbClr val="000000"/>
                </a:solidFill>
                <a:latin typeface="Arial" panose="020B0604020202020204" pitchFamily="34" charset="0"/>
                <a:cs typeface="Arial" panose="020B0604020202020204" pitchFamily="34" charset="0"/>
              </a:rPr>
              <a:t>If possible, arrange for a </a:t>
            </a:r>
            <a:r>
              <a:rPr lang="en-US" sz="2000" i="0" u="none" strike="noStrike" baseline="0" dirty="0">
                <a:solidFill>
                  <a:srgbClr val="000000"/>
                </a:solidFill>
                <a:latin typeface="Arial" panose="020B0604020202020204" pitchFamily="34" charset="0"/>
                <a:cs typeface="Arial" panose="020B0604020202020204" pitchFamily="34" charset="0"/>
              </a:rPr>
              <a:t>professional hair stylist to </a:t>
            </a:r>
            <a:r>
              <a:rPr lang="en-US" sz="2000" dirty="0">
                <a:solidFill>
                  <a:srgbClr val="000000"/>
                </a:solidFill>
                <a:latin typeface="Arial" panose="020B0604020202020204" pitchFamily="34" charset="0"/>
                <a:cs typeface="Arial" panose="020B0604020202020204" pitchFamily="34" charset="0"/>
              </a:rPr>
              <a:t>regularly visit and take care of hair care needs. </a:t>
            </a:r>
            <a:r>
              <a:rPr lang="en-US" sz="2000" i="0" u="none" strike="noStrike" baseline="0" dirty="0">
                <a:solidFill>
                  <a:srgbClr val="000000"/>
                </a:solidFill>
                <a:latin typeface="Arial" panose="020B0604020202020204" pitchFamily="34" charset="0"/>
                <a:cs typeface="Arial" panose="020B0604020202020204" pitchFamily="34" charset="0"/>
              </a:rPr>
              <a:t> </a:t>
            </a:r>
          </a:p>
          <a:p>
            <a:r>
              <a:rPr lang="en-US" sz="2000" b="0" i="0" u="none" strike="noStrike" baseline="0" dirty="0">
                <a:solidFill>
                  <a:srgbClr val="000000"/>
                </a:solidFill>
                <a:latin typeface="Arial" panose="020B0604020202020204" pitchFamily="34" charset="0"/>
                <a:cs typeface="Arial" panose="020B0604020202020204" pitchFamily="34" charset="0"/>
              </a:rPr>
              <a:t>3. </a:t>
            </a:r>
            <a:r>
              <a:rPr lang="en-US" sz="2000" i="0" u="none" strike="noStrike" baseline="0" dirty="0">
                <a:solidFill>
                  <a:srgbClr val="000000"/>
                </a:solidFill>
                <a:latin typeface="Arial" panose="020B0604020202020204" pitchFamily="34" charset="0"/>
                <a:cs typeface="Arial" panose="020B0604020202020204" pitchFamily="34" charset="0"/>
              </a:rPr>
              <a:t>Regularly check fingernails and toenails </a:t>
            </a:r>
            <a:r>
              <a:rPr lang="en-US" sz="2000" dirty="0">
                <a:solidFill>
                  <a:srgbClr val="000000"/>
                </a:solidFill>
                <a:latin typeface="Arial" panose="020B0604020202020204" pitchFamily="34" charset="0"/>
                <a:cs typeface="Arial" panose="020B0604020202020204" pitchFamily="34" charset="0"/>
              </a:rPr>
              <a:t>and </a:t>
            </a:r>
            <a:r>
              <a:rPr lang="en-US" sz="2000" i="0" u="none" strike="noStrike" baseline="0" dirty="0">
                <a:solidFill>
                  <a:srgbClr val="000000"/>
                </a:solidFill>
                <a:latin typeface="Arial" panose="020B0604020202020204" pitchFamily="34" charset="0"/>
                <a:cs typeface="Arial" panose="020B0604020202020204" pitchFamily="34" charset="0"/>
              </a:rPr>
              <a:t>clip them when </a:t>
            </a:r>
            <a:r>
              <a:rPr lang="en-US" sz="2000" dirty="0">
                <a:solidFill>
                  <a:srgbClr val="000000"/>
                </a:solidFill>
                <a:latin typeface="Arial" panose="020B0604020202020204" pitchFamily="34" charset="0"/>
                <a:cs typeface="Arial" panose="020B0604020202020204" pitchFamily="34" charset="0"/>
              </a:rPr>
              <a:t>necessary. </a:t>
            </a:r>
            <a:endParaRPr lang="en-SG"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3552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Skin Integrity</a:t>
            </a:r>
          </a:p>
        </p:txBody>
      </p:sp>
      <p:sp>
        <p:nvSpPr>
          <p:cNvPr id="11" name="Oval 10"/>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60CDFF76-DFB7-4028-9C0B-6122B3C6F224}"/>
              </a:ext>
            </a:extLst>
          </p:cNvPr>
          <p:cNvSpPr txBox="1"/>
          <p:nvPr/>
        </p:nvSpPr>
        <p:spPr>
          <a:xfrm>
            <a:off x="1653688" y="1492180"/>
            <a:ext cx="9144000" cy="8094524"/>
          </a:xfrm>
          <a:prstGeom prst="rect">
            <a:avLst/>
          </a:prstGeom>
          <a:noFill/>
        </p:spPr>
        <p:txBody>
          <a:bodyPr wrap="square">
            <a:spAutoFit/>
          </a:bodyPr>
          <a:lstStyle/>
          <a:p>
            <a:r>
              <a:rPr lang="en-US" sz="2000" b="0" i="0" u="none" strike="noStrike" baseline="0" dirty="0">
                <a:solidFill>
                  <a:srgbClr val="000000"/>
                </a:solidFill>
                <a:latin typeface="Arial" panose="020B0604020202020204" pitchFamily="34" charset="0"/>
                <a:cs typeface="Arial" panose="020B0604020202020204" pitchFamily="34" charset="0"/>
              </a:rPr>
              <a:t>Skin integrity refers to the absence of bruises, rashes, abrasions, ulcers, discoloration or skin tears. G</a:t>
            </a:r>
            <a:r>
              <a:rPr lang="en-US" sz="2000" dirty="0">
                <a:solidFill>
                  <a:srgbClr val="000000"/>
                </a:solidFill>
                <a:latin typeface="Arial" panose="020B0604020202020204" pitchFamily="34" charset="0"/>
                <a:cs typeface="Arial" panose="020B0604020202020204" pitchFamily="34" charset="0"/>
              </a:rPr>
              <a:t>ood skin integrity shows good personal care.</a:t>
            </a:r>
          </a:p>
          <a:p>
            <a:r>
              <a:rPr lang="en-US" sz="2000" b="0" i="0" u="none" strike="noStrike" baseline="0" dirty="0">
                <a:solidFill>
                  <a:srgbClr val="000000"/>
                </a:solidFill>
                <a:latin typeface="Arial" panose="020B0604020202020204" pitchFamily="34" charset="0"/>
                <a:cs typeface="Arial" panose="020B0604020202020204" pitchFamily="34" charset="0"/>
              </a:rPr>
              <a:t>As people age, it is important to maintain skin integrity by: </a:t>
            </a:r>
          </a:p>
          <a:p>
            <a:r>
              <a:rPr lang="en-US" sz="2000" b="0" i="0" u="none" strike="noStrike" baseline="0" dirty="0">
                <a:solidFill>
                  <a:srgbClr val="000000"/>
                </a:solidFill>
                <a:latin typeface="Arial" panose="020B0604020202020204" pitchFamily="34" charset="0"/>
                <a:cs typeface="Arial" panose="020B0604020202020204" pitchFamily="34" charset="0"/>
              </a:rPr>
              <a:t>1</a:t>
            </a:r>
            <a:r>
              <a:rPr lang="en-US" sz="2000" b="1" i="0" u="none" strike="noStrike" baseline="0" dirty="0">
                <a:solidFill>
                  <a:srgbClr val="000000"/>
                </a:solidFill>
                <a:latin typeface="Arial" panose="020B0604020202020204" pitchFamily="34" charset="0"/>
                <a:cs typeface="Arial" panose="020B0604020202020204" pitchFamily="34" charset="0"/>
              </a:rPr>
              <a:t>. </a:t>
            </a:r>
            <a:r>
              <a:rPr lang="en-US" sz="2000" i="0" u="none" strike="noStrike" baseline="0" dirty="0">
                <a:solidFill>
                  <a:srgbClr val="000000"/>
                </a:solidFill>
                <a:latin typeface="Arial" panose="020B0604020202020204" pitchFamily="34" charset="0"/>
                <a:cs typeface="Arial" panose="020B0604020202020204" pitchFamily="34" charset="0"/>
              </a:rPr>
              <a:t>Using lotions regularly to prevent dry skin. </a:t>
            </a:r>
          </a:p>
          <a:p>
            <a:r>
              <a:rPr lang="en-US" sz="2000" b="0" i="0" u="none" strike="noStrike" baseline="0" dirty="0">
                <a:solidFill>
                  <a:srgbClr val="000000"/>
                </a:solidFill>
                <a:latin typeface="Arial" panose="020B0604020202020204" pitchFamily="34" charset="0"/>
                <a:cs typeface="Arial" panose="020B0604020202020204" pitchFamily="34" charset="0"/>
              </a:rPr>
              <a:t>2. Proper bathing to </a:t>
            </a:r>
            <a:r>
              <a:rPr lang="en-US" sz="2000" i="0" u="none" strike="noStrike" baseline="0" dirty="0">
                <a:solidFill>
                  <a:srgbClr val="000000"/>
                </a:solidFill>
                <a:latin typeface="Arial" panose="020B0604020202020204" pitchFamily="34" charset="0"/>
                <a:cs typeface="Arial" panose="020B0604020202020204" pitchFamily="34" charset="0"/>
              </a:rPr>
              <a:t>prevent skin breakdown in older people. People who are bedridden </a:t>
            </a:r>
            <a:r>
              <a:rPr lang="en-US" sz="2000" dirty="0">
                <a:solidFill>
                  <a:srgbClr val="000000"/>
                </a:solidFill>
                <a:latin typeface="Arial" panose="020B0604020202020204" pitchFamily="34" charset="0"/>
                <a:cs typeface="Arial" panose="020B0604020202020204" pitchFamily="34" charset="0"/>
              </a:rPr>
              <a:t>must have </a:t>
            </a:r>
            <a:r>
              <a:rPr lang="en-US" sz="2000" b="0" i="0" u="none" strike="noStrike" baseline="0" dirty="0">
                <a:solidFill>
                  <a:srgbClr val="000000"/>
                </a:solidFill>
                <a:latin typeface="Arial" panose="020B0604020202020204" pitchFamily="34" charset="0"/>
                <a:cs typeface="Arial" panose="020B0604020202020204" pitchFamily="34" charset="0"/>
              </a:rPr>
              <a:t>bed baths every other day as an alternative to baths or showers. </a:t>
            </a:r>
          </a:p>
          <a:p>
            <a:endParaRPr lang="en-US" sz="200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Pressure sores</a:t>
            </a:r>
          </a:p>
          <a:p>
            <a:r>
              <a:rPr lang="en-US" sz="2000" dirty="0">
                <a:solidFill>
                  <a:srgbClr val="000000"/>
                </a:solidFill>
                <a:latin typeface="Arial" panose="020B0604020202020204" pitchFamily="34" charset="0"/>
                <a:cs typeface="Arial" panose="020B0604020202020204" pitchFamily="34" charset="0"/>
              </a:rPr>
              <a:t>These are localised</a:t>
            </a:r>
            <a:r>
              <a:rPr lang="en-US" sz="2000" i="0" u="none" strike="noStrike" baseline="0" dirty="0">
                <a:solidFill>
                  <a:srgbClr val="000000"/>
                </a:solidFill>
                <a:latin typeface="Arial" panose="020B0604020202020204" pitchFamily="34" charset="0"/>
                <a:cs typeface="Arial" panose="020B0604020202020204" pitchFamily="34" charset="0"/>
              </a:rPr>
              <a:t> areas of dead tissue that may protrude through muscles and into bone. As this is a serious condition, it is essential that you know how to prevent and treat pressure sores. </a:t>
            </a:r>
          </a:p>
          <a:p>
            <a:endParaRPr lang="en-US" sz="2000" dirty="0">
              <a:solidFill>
                <a:srgbClr val="000000"/>
              </a:solidFill>
              <a:latin typeface="Arial" panose="020B0604020202020204" pitchFamily="34" charset="0"/>
              <a:cs typeface="Arial" panose="020B0604020202020204" pitchFamily="34" charset="0"/>
            </a:endParaRPr>
          </a:p>
          <a:p>
            <a:r>
              <a:rPr lang="en-US" sz="2000" b="1" dirty="0">
                <a:solidFill>
                  <a:srgbClr val="000000"/>
                </a:solidFill>
                <a:latin typeface="Arial" panose="020B0604020202020204" pitchFamily="34" charset="0"/>
                <a:cs typeface="Arial" panose="020B0604020202020204" pitchFamily="34" charset="0"/>
              </a:rPr>
              <a:t>CAUSES OF PRESSURE SORES</a:t>
            </a:r>
            <a:r>
              <a:rPr lang="en-US" sz="2000" b="1" i="0" u="none" strike="noStrike" baseline="0" dirty="0">
                <a:solidFill>
                  <a:srgbClr val="000000"/>
                </a:solidFill>
                <a:latin typeface="Arial" panose="020B0604020202020204" pitchFamily="34" charset="0"/>
                <a:cs typeface="Arial" panose="020B0604020202020204" pitchFamily="34" charset="0"/>
              </a:rPr>
              <a:t> </a:t>
            </a:r>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1</a:t>
            </a:r>
            <a:r>
              <a:rPr lang="en-US" sz="2000" b="1" i="0" u="none" strike="noStrike" baseline="0" dirty="0">
                <a:solidFill>
                  <a:srgbClr val="000000"/>
                </a:solidFill>
                <a:latin typeface="Arial" panose="020B0604020202020204" pitchFamily="34" charset="0"/>
                <a:cs typeface="Arial" panose="020B0604020202020204" pitchFamily="34" charset="0"/>
              </a:rPr>
              <a:t>. </a:t>
            </a:r>
            <a:r>
              <a:rPr lang="en-US" sz="2000" b="0" i="0" u="none" strike="noStrike" baseline="0" dirty="0">
                <a:solidFill>
                  <a:srgbClr val="000000"/>
                </a:solidFill>
                <a:latin typeface="Arial" panose="020B0604020202020204" pitchFamily="34" charset="0"/>
                <a:cs typeface="Arial" panose="020B0604020202020204" pitchFamily="34" charset="0"/>
              </a:rPr>
              <a:t>People will usually shift positions often enough to prevent sore formation, but pressure sore can form if </a:t>
            </a:r>
            <a:r>
              <a:rPr lang="en-US" sz="2000" dirty="0">
                <a:solidFill>
                  <a:srgbClr val="000000"/>
                </a:solidFill>
                <a:latin typeface="Arial" panose="020B0604020202020204" pitchFamily="34" charset="0"/>
                <a:cs typeface="Arial" panose="020B0604020202020204" pitchFamily="34" charset="0"/>
              </a:rPr>
              <a:t>elderly people are too weak </a:t>
            </a:r>
            <a:r>
              <a:rPr lang="en-US" sz="2000" b="0" i="0" u="none" strike="noStrike" baseline="0" dirty="0">
                <a:solidFill>
                  <a:srgbClr val="000000"/>
                </a:solidFill>
                <a:latin typeface="Arial" panose="020B0604020202020204" pitchFamily="34" charset="0"/>
                <a:cs typeface="Arial" panose="020B0604020202020204" pitchFamily="34" charset="0"/>
              </a:rPr>
              <a:t>to move themselves. </a:t>
            </a:r>
          </a:p>
          <a:p>
            <a:r>
              <a:rPr lang="en-US" sz="2000" b="0" i="0" u="none" strike="noStrike" baseline="0" dirty="0">
                <a:solidFill>
                  <a:srgbClr val="000000"/>
                </a:solidFill>
                <a:latin typeface="Arial" panose="020B0604020202020204" pitchFamily="34" charset="0"/>
                <a:cs typeface="Arial" panose="020B0604020202020204" pitchFamily="34" charset="0"/>
              </a:rPr>
              <a:t>2</a:t>
            </a:r>
            <a:r>
              <a:rPr lang="en-US" sz="2000" b="1" i="0" u="none" strike="noStrike" baseline="0" dirty="0">
                <a:solidFill>
                  <a:srgbClr val="000000"/>
                </a:solidFill>
                <a:latin typeface="Arial" panose="020B0604020202020204" pitchFamily="34" charset="0"/>
                <a:cs typeface="Arial" panose="020B0604020202020204" pitchFamily="34" charset="0"/>
              </a:rPr>
              <a:t>. </a:t>
            </a:r>
            <a:r>
              <a:rPr lang="en-US" sz="2000" b="0" i="0" u="none" strike="noStrike" baseline="0" dirty="0">
                <a:solidFill>
                  <a:srgbClr val="000000"/>
                </a:solidFill>
                <a:latin typeface="Arial" panose="020B0604020202020204" pitchFamily="34" charset="0"/>
                <a:cs typeface="Arial" panose="020B0604020202020204" pitchFamily="34" charset="0"/>
              </a:rPr>
              <a:t>Sliding, moving, dragging or sitting on hard surfaces can cause blisters or breaks in the skin and resultant pressure sores.</a:t>
            </a:r>
          </a:p>
          <a:p>
            <a:r>
              <a:rPr lang="en-US" sz="2000" b="0" i="0" u="none" strike="noStrike" baseline="0" dirty="0">
                <a:solidFill>
                  <a:srgbClr val="000000"/>
                </a:solidFill>
                <a:latin typeface="Arial" panose="020B0604020202020204" pitchFamily="34" charset="0"/>
                <a:cs typeface="Arial" panose="020B0604020202020204" pitchFamily="34" charset="0"/>
              </a:rPr>
              <a:t>3</a:t>
            </a:r>
            <a:r>
              <a:rPr lang="en-US" sz="2000" b="1" i="0" u="none" strike="noStrike" baseline="0" dirty="0">
                <a:solidFill>
                  <a:srgbClr val="000000"/>
                </a:solidFill>
                <a:latin typeface="Arial" panose="020B0604020202020204" pitchFamily="34" charset="0"/>
                <a:cs typeface="Arial" panose="020B0604020202020204" pitchFamily="34" charset="0"/>
              </a:rPr>
              <a:t>. </a:t>
            </a:r>
            <a:r>
              <a:rPr lang="en-US" sz="2000" i="0" u="none" strike="noStrike" baseline="0" dirty="0">
                <a:solidFill>
                  <a:srgbClr val="000000"/>
                </a:solidFill>
                <a:latin typeface="Arial" panose="020B0604020202020204" pitchFamily="34" charset="0"/>
                <a:cs typeface="Arial" panose="020B0604020202020204" pitchFamily="34" charset="0"/>
              </a:rPr>
              <a:t>Some</a:t>
            </a:r>
            <a:r>
              <a:rPr lang="en-US" sz="2000" b="1" i="0" u="none" strike="noStrike" baseline="0" dirty="0">
                <a:solidFill>
                  <a:srgbClr val="000000"/>
                </a:solidFill>
                <a:latin typeface="Arial" panose="020B0604020202020204" pitchFamily="34" charset="0"/>
                <a:cs typeface="Arial" panose="020B0604020202020204" pitchFamily="34" charset="0"/>
              </a:rPr>
              <a:t> </a:t>
            </a:r>
            <a:r>
              <a:rPr lang="en-US" sz="2000" b="0" i="0" u="none" strike="noStrike" baseline="0" dirty="0">
                <a:solidFill>
                  <a:srgbClr val="000000"/>
                </a:solidFill>
                <a:latin typeface="Arial" panose="020B0604020202020204" pitchFamily="34" charset="0"/>
                <a:cs typeface="Arial" panose="020B0604020202020204" pitchFamily="34" charset="0"/>
              </a:rPr>
              <a:t>medications or diseases can cause the human body to reduce the processing of protein. When this occurs, the body is unable to properly heal itself, so a rash or break in the skin can result in a pressure sore. </a:t>
            </a:r>
            <a:r>
              <a:rPr lang="en-SG" sz="2000" b="0" i="0" u="none" strike="noStrike" baseline="0" dirty="0">
                <a:solidFill>
                  <a:srgbClr val="000000"/>
                </a:solidFill>
                <a:latin typeface="Arial" panose="020B0604020202020204" pitchFamily="34" charset="0"/>
                <a:cs typeface="Arial" panose="020B0604020202020204" pitchFamily="34" charset="0"/>
              </a:rPr>
              <a:t> </a:t>
            </a:r>
          </a:p>
          <a:p>
            <a:r>
              <a:rPr lang="en-US" sz="2000" b="0" i="0" u="none" strike="noStrike" baseline="0" dirty="0">
                <a:solidFill>
                  <a:srgbClr val="000000"/>
                </a:solidFill>
                <a:latin typeface="Arial" panose="020B0604020202020204" pitchFamily="34" charset="0"/>
                <a:cs typeface="Arial" panose="020B0604020202020204" pitchFamily="34" charset="0"/>
              </a:rPr>
              <a:t>4. If someone is dehydrated, his or her skin can eventually get sores. </a:t>
            </a:r>
          </a:p>
          <a:p>
            <a:r>
              <a:rPr lang="en-US" sz="2000" b="0" i="0" u="none" strike="noStrike" baseline="0" dirty="0">
                <a:solidFill>
                  <a:srgbClr val="000000"/>
                </a:solidFill>
                <a:latin typeface="Arial" panose="020B0604020202020204" pitchFamily="34" charset="0"/>
                <a:cs typeface="Arial" panose="020B0604020202020204" pitchFamily="34" charset="0"/>
              </a:rPr>
              <a:t>5. Thick layers of creams or ointments, or general wetness can prompt formation of pressure sores. </a:t>
            </a:r>
          </a:p>
          <a:p>
            <a:r>
              <a:rPr lang="en-US" sz="2000" b="0" i="0" u="none" strike="noStrike" baseline="0" dirty="0">
                <a:solidFill>
                  <a:srgbClr val="000000"/>
                </a:solidFill>
                <a:latin typeface="Arial" panose="020B0604020202020204" pitchFamily="34" charset="0"/>
                <a:cs typeface="Arial" panose="020B0604020202020204" pitchFamily="34" charset="0"/>
              </a:rPr>
              <a:t>Do n</a:t>
            </a:r>
            <a:r>
              <a:rPr lang="en-US" sz="2000" dirty="0">
                <a:solidFill>
                  <a:srgbClr val="000000"/>
                </a:solidFill>
                <a:latin typeface="Arial" panose="020B0604020202020204" pitchFamily="34" charset="0"/>
                <a:cs typeface="Arial" panose="020B0604020202020204" pitchFamily="34" charset="0"/>
              </a:rPr>
              <a:t>ot to apply too much ointment or creams and ensure that  skin and surroundings and beds are clean and dry.</a:t>
            </a:r>
            <a:endParaRPr lang="en-SG"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7890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Skin Integrity</a:t>
            </a:r>
          </a:p>
        </p:txBody>
      </p:sp>
      <p:sp>
        <p:nvSpPr>
          <p:cNvPr id="11" name="Oval 10"/>
          <p:cNvSpPr/>
          <p:nvPr/>
        </p:nvSpPr>
        <p:spPr>
          <a:xfrm>
            <a:off x="13579812" y="114545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60CDFF76-DFB7-4028-9C0B-6122B3C6F224}"/>
              </a:ext>
            </a:extLst>
          </p:cNvPr>
          <p:cNvSpPr txBox="1"/>
          <p:nvPr/>
        </p:nvSpPr>
        <p:spPr>
          <a:xfrm>
            <a:off x="2368063" y="2073205"/>
            <a:ext cx="9144000" cy="6186309"/>
          </a:xfrm>
          <a:prstGeom prst="rect">
            <a:avLst/>
          </a:prstGeom>
          <a:noFill/>
        </p:spPr>
        <p:txBody>
          <a:bodyPr wrap="square">
            <a:spAutoFit/>
          </a:bodyPr>
          <a:lstStyle/>
          <a:p>
            <a:r>
              <a:rPr lang="en-US" sz="2200" b="1" i="0" u="none" strike="noStrike" baseline="0" dirty="0">
                <a:solidFill>
                  <a:srgbClr val="000000"/>
                </a:solidFill>
                <a:latin typeface="Arial" panose="020B0604020202020204" pitchFamily="34" charset="0"/>
                <a:cs typeface="Arial" panose="020B0604020202020204" pitchFamily="34" charset="0"/>
              </a:rPr>
              <a:t>PRESSURE SORES DEVELOP IN FOUR STAGES</a:t>
            </a:r>
          </a:p>
          <a:p>
            <a:endParaRPr lang="en-US" sz="2200" b="0" i="0" u="none" strike="noStrike" baseline="0" dirty="0">
              <a:solidFill>
                <a:srgbClr val="000000"/>
              </a:solidFill>
              <a:latin typeface="Arial" panose="020B0604020202020204" pitchFamily="34" charset="0"/>
              <a:cs typeface="Arial" panose="020B0604020202020204" pitchFamily="34" charset="0"/>
            </a:endParaRPr>
          </a:p>
          <a:p>
            <a:pPr marL="457200" indent="-457200">
              <a:buAutoNum type="arabicPeriod"/>
            </a:pPr>
            <a:r>
              <a:rPr lang="en-US" sz="2200" b="1" i="0" u="none" strike="noStrike" baseline="0" dirty="0">
                <a:solidFill>
                  <a:srgbClr val="000000"/>
                </a:solidFill>
                <a:latin typeface="Arial" panose="020B0604020202020204" pitchFamily="34" charset="0"/>
                <a:cs typeface="Arial" panose="020B0604020202020204" pitchFamily="34" charset="0"/>
              </a:rPr>
              <a:t>Stage 1</a:t>
            </a:r>
            <a:r>
              <a:rPr lang="en-US" sz="2200" b="0" i="0" u="none" strike="noStrike" baseline="0" dirty="0">
                <a:solidFill>
                  <a:srgbClr val="000000"/>
                </a:solidFill>
                <a:latin typeface="Arial" panose="020B0604020202020204" pitchFamily="34" charset="0"/>
                <a:cs typeface="Arial" panose="020B0604020202020204" pitchFamily="34" charset="0"/>
              </a:rPr>
              <a:t>: Reddening of the skin which does not quickly fade. </a:t>
            </a:r>
          </a:p>
          <a:p>
            <a:pPr marL="457200" indent="-457200">
              <a:buAutoNum type="arabicPeriod"/>
            </a:pPr>
            <a:endParaRPr lang="en-US" sz="2200" b="0" i="0" u="none" strike="noStrike" baseline="0" dirty="0">
              <a:solidFill>
                <a:srgbClr val="000000"/>
              </a:solidFill>
              <a:latin typeface="Arial" panose="020B0604020202020204" pitchFamily="34" charset="0"/>
              <a:cs typeface="Arial" panose="020B0604020202020204" pitchFamily="34" charset="0"/>
            </a:endParaRPr>
          </a:p>
          <a:p>
            <a:r>
              <a:rPr lang="en-US" sz="2200" b="0" i="0" u="none" strike="noStrike" baseline="0" dirty="0">
                <a:solidFill>
                  <a:srgbClr val="000000"/>
                </a:solidFill>
                <a:latin typeface="Arial" panose="020B0604020202020204" pitchFamily="34" charset="0"/>
                <a:cs typeface="Arial" panose="020B0604020202020204" pitchFamily="34" charset="0"/>
              </a:rPr>
              <a:t>2. </a:t>
            </a:r>
            <a:r>
              <a:rPr lang="en-US" sz="2200" b="1" i="0" u="none" strike="noStrike" baseline="0" dirty="0">
                <a:solidFill>
                  <a:srgbClr val="000000"/>
                </a:solidFill>
                <a:latin typeface="Arial" panose="020B0604020202020204" pitchFamily="34" charset="0"/>
                <a:cs typeface="Arial" panose="020B0604020202020204" pitchFamily="34" charset="0"/>
              </a:rPr>
              <a:t>Stage 2</a:t>
            </a:r>
            <a:r>
              <a:rPr lang="en-US" sz="2200" b="0" i="0" u="none" strike="noStrike" baseline="0" dirty="0">
                <a:solidFill>
                  <a:srgbClr val="000000"/>
                </a:solidFill>
                <a:latin typeface="Arial" panose="020B0604020202020204" pitchFamily="34" charset="0"/>
                <a:cs typeface="Arial" panose="020B0604020202020204" pitchFamily="34" charset="0"/>
              </a:rPr>
              <a:t>: Small blisters or breaks in the skin appear, and the skin will be red. If a pressure sore is observed in this stage, it is easier to treat.</a:t>
            </a:r>
          </a:p>
          <a:p>
            <a:r>
              <a:rPr lang="en-US" sz="2200" b="0" i="0" u="none" strike="noStrike" baseline="0" dirty="0">
                <a:solidFill>
                  <a:srgbClr val="000000"/>
                </a:solidFill>
                <a:latin typeface="Arial" panose="020B0604020202020204" pitchFamily="34" charset="0"/>
                <a:cs typeface="Arial" panose="020B0604020202020204" pitchFamily="34" charset="0"/>
              </a:rPr>
              <a:t> </a:t>
            </a:r>
          </a:p>
          <a:p>
            <a:r>
              <a:rPr lang="en-US" sz="2200" b="0" i="0" u="none" strike="noStrike" baseline="0" dirty="0">
                <a:solidFill>
                  <a:srgbClr val="000000"/>
                </a:solidFill>
                <a:latin typeface="Arial" panose="020B0604020202020204" pitchFamily="34" charset="0"/>
                <a:cs typeface="Arial" panose="020B0604020202020204" pitchFamily="34" charset="0"/>
              </a:rPr>
              <a:t>3. </a:t>
            </a:r>
            <a:r>
              <a:rPr lang="en-US" sz="2200" b="1" i="0" u="none" strike="noStrike" baseline="0" dirty="0">
                <a:solidFill>
                  <a:srgbClr val="000000"/>
                </a:solidFill>
                <a:latin typeface="Arial" panose="020B0604020202020204" pitchFamily="34" charset="0"/>
                <a:cs typeface="Arial" panose="020B0604020202020204" pitchFamily="34" charset="0"/>
              </a:rPr>
              <a:t>Stage 3</a:t>
            </a:r>
            <a:r>
              <a:rPr lang="en-US" sz="2200" b="0" i="0" u="none" strike="noStrike" baseline="0" dirty="0">
                <a:solidFill>
                  <a:srgbClr val="000000"/>
                </a:solidFill>
                <a:latin typeface="Arial" panose="020B0604020202020204" pitchFamily="34" charset="0"/>
                <a:cs typeface="Arial" panose="020B0604020202020204" pitchFamily="34" charset="0"/>
              </a:rPr>
              <a:t>: This is like an open wound. There may be a scab on the wound, but this does not necessarily indicate healing, so check with a doctor or nurse at this point.</a:t>
            </a:r>
            <a:r>
              <a:rPr lang="en-SG" sz="2200" b="0" i="0" u="none" strike="noStrike" baseline="0" dirty="0">
                <a:solidFill>
                  <a:srgbClr val="000000"/>
                </a:solidFill>
                <a:latin typeface="Arial" panose="020B0604020202020204" pitchFamily="34" charset="0"/>
                <a:cs typeface="Arial" panose="020B0604020202020204" pitchFamily="34" charset="0"/>
              </a:rPr>
              <a:t> </a:t>
            </a:r>
          </a:p>
          <a:p>
            <a:endParaRPr lang="en-SG" sz="2200" b="0" i="0" u="none" strike="noStrike" baseline="0" dirty="0">
              <a:solidFill>
                <a:srgbClr val="000000"/>
              </a:solidFill>
              <a:latin typeface="Arial" panose="020B0604020202020204" pitchFamily="34" charset="0"/>
              <a:cs typeface="Arial" panose="020B0604020202020204" pitchFamily="34" charset="0"/>
            </a:endParaRPr>
          </a:p>
          <a:p>
            <a:r>
              <a:rPr lang="en-US" sz="2200" b="0" i="0" u="none" strike="noStrike" baseline="0" dirty="0">
                <a:solidFill>
                  <a:srgbClr val="000000"/>
                </a:solidFill>
                <a:latin typeface="Arial" panose="020B0604020202020204" pitchFamily="34" charset="0"/>
                <a:cs typeface="Arial" panose="020B0604020202020204" pitchFamily="34" charset="0"/>
              </a:rPr>
              <a:t>4. </a:t>
            </a:r>
            <a:r>
              <a:rPr lang="en-US" sz="2200" b="1" i="0" u="none" strike="noStrike" baseline="0" dirty="0">
                <a:solidFill>
                  <a:srgbClr val="000000"/>
                </a:solidFill>
                <a:latin typeface="Arial" panose="020B0604020202020204" pitchFamily="34" charset="0"/>
                <a:cs typeface="Arial" panose="020B0604020202020204" pitchFamily="34" charset="0"/>
              </a:rPr>
              <a:t>Stage 4: </a:t>
            </a:r>
            <a:r>
              <a:rPr lang="en-US" sz="2200" i="0" u="none" strike="noStrike" baseline="0" dirty="0">
                <a:solidFill>
                  <a:srgbClr val="000000"/>
                </a:solidFill>
                <a:latin typeface="Arial" panose="020B0604020202020204" pitchFamily="34" charset="0"/>
                <a:cs typeface="Arial" panose="020B0604020202020204" pitchFamily="34" charset="0"/>
              </a:rPr>
              <a:t>The body is usually </a:t>
            </a:r>
            <a:r>
              <a:rPr lang="en-US" sz="2200" b="1" i="0" u="none" strike="noStrike" baseline="0" dirty="0">
                <a:solidFill>
                  <a:srgbClr val="000000"/>
                </a:solidFill>
                <a:latin typeface="Arial" panose="020B0604020202020204" pitchFamily="34" charset="0"/>
                <a:cs typeface="Arial" panose="020B0604020202020204" pitchFamily="34" charset="0"/>
              </a:rPr>
              <a:t>in</a:t>
            </a:r>
            <a:r>
              <a:rPr lang="en-US" sz="2200" b="0" i="0" u="none" strike="noStrike" baseline="0" dirty="0">
                <a:solidFill>
                  <a:srgbClr val="000000"/>
                </a:solidFill>
                <a:latin typeface="Arial" panose="020B0604020202020204" pitchFamily="34" charset="0"/>
                <a:cs typeface="Arial" panose="020B0604020202020204" pitchFamily="34" charset="0"/>
              </a:rPr>
              <a:t> a particularly poor state where the bone and muscle may be destroyed. Surgery may be required, and the body could take several months to repair itself. </a:t>
            </a:r>
          </a:p>
          <a:p>
            <a:endParaRPr lang="en-SG" sz="2200" b="1" i="1" u="none" strike="noStrike" baseline="0" dirty="0">
              <a:solidFill>
                <a:srgbClr val="000000"/>
              </a:solidFill>
              <a:latin typeface="Arial" panose="020B0604020202020204" pitchFamily="34" charset="0"/>
              <a:cs typeface="Arial" panose="020B0604020202020204" pitchFamily="34" charset="0"/>
            </a:endParaRPr>
          </a:p>
          <a:p>
            <a:r>
              <a:rPr lang="en-SG" sz="2200" b="1" i="1" dirty="0">
                <a:solidFill>
                  <a:srgbClr val="000000"/>
                </a:solidFill>
                <a:latin typeface="Arial" panose="020B0604020202020204" pitchFamily="34" charset="0"/>
                <a:cs typeface="Arial" panose="020B0604020202020204" pitchFamily="34" charset="0"/>
              </a:rPr>
              <a:t>Take note</a:t>
            </a:r>
            <a:endParaRPr lang="en-SG" sz="2200" b="1" i="0" u="none" strike="noStrike" baseline="0" dirty="0">
              <a:solidFill>
                <a:srgbClr val="000000"/>
              </a:solidFill>
              <a:latin typeface="Arial" panose="020B0604020202020204" pitchFamily="34" charset="0"/>
              <a:cs typeface="Arial" panose="020B0604020202020204" pitchFamily="34" charset="0"/>
            </a:endParaRPr>
          </a:p>
          <a:p>
            <a:r>
              <a:rPr lang="en-US" sz="2200" b="1" i="0" u="none" strike="noStrike" baseline="0" dirty="0">
                <a:solidFill>
                  <a:srgbClr val="000000"/>
                </a:solidFill>
                <a:latin typeface="Arial" panose="020B0604020202020204" pitchFamily="34" charset="0"/>
                <a:cs typeface="Arial" panose="020B0604020202020204" pitchFamily="34" charset="0"/>
              </a:rPr>
              <a:t>The critical thing to remember for pressure sores is to address the situation quickly and take steps to avoid any sore formation</a:t>
            </a:r>
            <a:r>
              <a:rPr lang="en-US" sz="2200" b="0" i="0" u="none" strike="noStrike" baseline="0" dirty="0">
                <a:solidFill>
                  <a:srgbClr val="000000"/>
                </a:solidFill>
                <a:latin typeface="Arial" panose="020B0604020202020204" pitchFamily="34" charset="0"/>
                <a:cs typeface="Arial" panose="020B0604020202020204" pitchFamily="34" charset="0"/>
              </a:rPr>
              <a:t>.</a:t>
            </a:r>
            <a:endParaRPr lang="en-SG"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3816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 </a:t>
            </a:r>
            <a:endParaRPr lang="en-US" sz="5600" spc="281" dirty="0">
              <a:solidFill>
                <a:srgbClr val="072D92"/>
              </a:solidFill>
              <a:latin typeface="Asap Regular"/>
            </a:endParaRP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861518"/>
          </a:xfrm>
          <a:prstGeom prst="rect">
            <a:avLst/>
          </a:prstGeom>
        </p:spPr>
        <p:txBody>
          <a:bodyPr wrap="square" lIns="0" tIns="0" rIns="0" bIns="0" rtlCol="0" anchor="t">
            <a:spAutoFit/>
          </a:bodyPr>
          <a:lstStyle/>
          <a:p>
            <a:pPr defTabSz="911048">
              <a:lnSpc>
                <a:spcPts val="7280"/>
              </a:lnSpc>
            </a:pPr>
            <a:r>
              <a:rPr lang="en-US" sz="5600" spc="281" dirty="0" smtClean="0">
                <a:solidFill>
                  <a:srgbClr val="072D92"/>
                </a:solidFill>
                <a:latin typeface="Asap Regular"/>
              </a:rPr>
              <a:t>Dementia, Alzheimer’s</a:t>
            </a:r>
            <a:endParaRPr lang="en-US" sz="5600" spc="281" dirty="0">
              <a:solidFill>
                <a:srgbClr val="072D92"/>
              </a:solidFill>
              <a:latin typeface="Asap Regular"/>
            </a:endParaRPr>
          </a:p>
        </p:txBody>
      </p:sp>
      <p:sp>
        <p:nvSpPr>
          <p:cNvPr id="11" name="Oval 10"/>
          <p:cNvSpPr/>
          <p:nvPr/>
        </p:nvSpPr>
        <p:spPr>
          <a:xfrm>
            <a:off x="14376401" y="703246"/>
            <a:ext cx="2514600" cy="1683327"/>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pic>
        <p:nvPicPr>
          <p:cNvPr id="5" name="Picture 4"/>
          <p:cNvPicPr>
            <a:picLocks noChangeAspect="1"/>
          </p:cNvPicPr>
          <p:nvPr/>
        </p:nvPicPr>
        <p:blipFill>
          <a:blip r:embed="rId4"/>
          <a:stretch>
            <a:fillRect/>
          </a:stretch>
        </p:blipFill>
        <p:spPr>
          <a:xfrm>
            <a:off x="1545450" y="2069308"/>
            <a:ext cx="10895480" cy="1872942"/>
          </a:xfrm>
          <a:prstGeom prst="rect">
            <a:avLst/>
          </a:prstGeom>
          <a:ln>
            <a:solidFill>
              <a:schemeClr val="tx1"/>
            </a:solidFill>
          </a:ln>
        </p:spPr>
      </p:pic>
      <p:sp>
        <p:nvSpPr>
          <p:cNvPr id="6" name="Rectangle 5"/>
          <p:cNvSpPr/>
          <p:nvPr/>
        </p:nvSpPr>
        <p:spPr>
          <a:xfrm>
            <a:off x="8807116" y="3613288"/>
            <a:ext cx="3633814" cy="328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7" name="Picture 6"/>
          <p:cNvPicPr>
            <a:picLocks noChangeAspect="1"/>
          </p:cNvPicPr>
          <p:nvPr/>
        </p:nvPicPr>
        <p:blipFill>
          <a:blip r:embed="rId5"/>
          <a:stretch>
            <a:fillRect/>
          </a:stretch>
        </p:blipFill>
        <p:spPr>
          <a:xfrm>
            <a:off x="1545450" y="4325102"/>
            <a:ext cx="10370764" cy="1610477"/>
          </a:xfrm>
          <a:prstGeom prst="rect">
            <a:avLst/>
          </a:prstGeom>
          <a:ln>
            <a:solidFill>
              <a:schemeClr val="tx1"/>
            </a:solidFill>
          </a:ln>
        </p:spPr>
      </p:pic>
      <p:pic>
        <p:nvPicPr>
          <p:cNvPr id="8" name="Picture 7"/>
          <p:cNvPicPr>
            <a:picLocks noChangeAspect="1"/>
          </p:cNvPicPr>
          <p:nvPr/>
        </p:nvPicPr>
        <p:blipFill>
          <a:blip r:embed="rId6"/>
          <a:stretch>
            <a:fillRect/>
          </a:stretch>
        </p:blipFill>
        <p:spPr>
          <a:xfrm>
            <a:off x="1662319" y="6318431"/>
            <a:ext cx="9952492" cy="1686580"/>
          </a:xfrm>
          <a:prstGeom prst="rect">
            <a:avLst/>
          </a:prstGeom>
          <a:ln>
            <a:solidFill>
              <a:schemeClr val="tx1"/>
            </a:solidFill>
          </a:ln>
        </p:spPr>
      </p:pic>
    </p:spTree>
    <p:extLst>
      <p:ext uri="{BB962C8B-B14F-4D97-AF65-F5344CB8AC3E}">
        <p14:creationId xmlns:p14="http://schemas.microsoft.com/office/powerpoint/2010/main" val="3794570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1872307"/>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Handling Care Clients who are unable to </a:t>
            </a:r>
          </a:p>
          <a:p>
            <a:pPr defTabSz="911048">
              <a:lnSpc>
                <a:spcPts val="7280"/>
              </a:lnSpc>
            </a:pPr>
            <a:r>
              <a:rPr lang="en-US" sz="5600" spc="281" dirty="0">
                <a:solidFill>
                  <a:srgbClr val="072D92"/>
                </a:solidFill>
                <a:latin typeface="Asap Regular"/>
              </a:rPr>
              <a:t>Direct Self Care</a:t>
            </a:r>
          </a:p>
        </p:txBody>
      </p:sp>
      <p:sp>
        <p:nvSpPr>
          <p:cNvPr id="11" name="Oval 10"/>
          <p:cNvSpPr/>
          <p:nvPr/>
        </p:nvSpPr>
        <p:spPr>
          <a:xfrm>
            <a:off x="13621376" y="1750160"/>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D44B3A17-024A-42ED-A980-C9F9DE1CDD2A}"/>
              </a:ext>
            </a:extLst>
          </p:cNvPr>
          <p:cNvSpPr txBox="1"/>
          <p:nvPr/>
        </p:nvSpPr>
        <p:spPr>
          <a:xfrm>
            <a:off x="1926875" y="2501400"/>
            <a:ext cx="10803730" cy="8402300"/>
          </a:xfrm>
          <a:prstGeom prst="rect">
            <a:avLst/>
          </a:prstGeom>
          <a:noFill/>
        </p:spPr>
        <p:txBody>
          <a:bodyPr wrap="square">
            <a:spAutoFit/>
          </a:bodyPr>
          <a:lstStyle/>
          <a:p>
            <a:r>
              <a:rPr lang="en-US" sz="2000" b="1" i="0" u="none" strike="noStrike" baseline="0" dirty="0">
                <a:solidFill>
                  <a:srgbClr val="000000"/>
                </a:solidFill>
                <a:latin typeface="Arial" panose="020B0604020202020204" pitchFamily="34" charset="0"/>
                <a:cs typeface="Arial" panose="020B0604020202020204" pitchFamily="34" charset="0"/>
              </a:rPr>
              <a:t>LIFE SKILLS AND MAXIMISING FUNCTION IN CASES WHEN UNABLE TO DIRECTLY SELF-CARE </a:t>
            </a:r>
          </a:p>
          <a:p>
            <a:endParaRPr lang="en-US" sz="2000" b="1"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Individuals with dementia often have limited concentration. They may also be unable to direct self-care or plan activities on their own. </a:t>
            </a:r>
            <a:r>
              <a:rPr lang="en-US" sz="2000" dirty="0">
                <a:solidFill>
                  <a:srgbClr val="000000"/>
                </a:solidFill>
                <a:latin typeface="Arial" panose="020B0604020202020204" pitchFamily="34" charset="0"/>
                <a:cs typeface="Arial" panose="020B0604020202020204" pitchFamily="34" charset="0"/>
              </a:rPr>
              <a:t>They may also h</a:t>
            </a:r>
            <a:r>
              <a:rPr lang="en-US" sz="2000" b="0" i="0" u="none" strike="noStrike" baseline="0" dirty="0">
                <a:solidFill>
                  <a:srgbClr val="000000"/>
                </a:solidFill>
                <a:latin typeface="Arial" panose="020B0604020202020204" pitchFamily="34" charset="0"/>
                <a:cs typeface="Arial" panose="020B0604020202020204" pitchFamily="34" charset="0"/>
              </a:rPr>
              <a:t>ave trouble organising and carrying out independent activities, resulting in frustration, hopelessness and loss of self-esteem. </a:t>
            </a:r>
          </a:p>
          <a:p>
            <a:r>
              <a:rPr lang="en-US" sz="2000" b="0" i="0" u="none" strike="noStrike" baseline="0" dirty="0">
                <a:solidFill>
                  <a:srgbClr val="000000"/>
                </a:solidFill>
                <a:latin typeface="Arial" panose="020B0604020202020204" pitchFamily="34" charset="0"/>
                <a:cs typeface="Arial" panose="020B0604020202020204" pitchFamily="34" charset="0"/>
              </a:rPr>
              <a:t>You can care for such persons by using activities that are matched to the person’s abilities. This can create a routin</a:t>
            </a:r>
            <a:r>
              <a:rPr lang="en-US" sz="2000" dirty="0">
                <a:solidFill>
                  <a:srgbClr val="000000"/>
                </a:solidFill>
                <a:latin typeface="Arial" panose="020B0604020202020204" pitchFamily="34" charset="0"/>
                <a:cs typeface="Arial" panose="020B0604020202020204" pitchFamily="34" charset="0"/>
              </a:rPr>
              <a:t>e that can h</a:t>
            </a:r>
            <a:r>
              <a:rPr lang="en-US" sz="2000" b="0" i="0" u="none" strike="noStrike" baseline="0" dirty="0">
                <a:solidFill>
                  <a:srgbClr val="000000"/>
                </a:solidFill>
                <a:latin typeface="Arial" panose="020B0604020202020204" pitchFamily="34" charset="0"/>
                <a:cs typeface="Arial" panose="020B0604020202020204" pitchFamily="34" charset="0"/>
              </a:rPr>
              <a:t>elp them retain their positive self-esteem. </a:t>
            </a:r>
          </a:p>
          <a:p>
            <a:endParaRPr lang="en-SG" sz="2000" b="1" i="0" u="none" strike="noStrike" baseline="0" dirty="0">
              <a:solidFill>
                <a:srgbClr val="000000"/>
              </a:solidFill>
              <a:latin typeface="Arial" panose="020B0604020202020204" pitchFamily="34" charset="0"/>
              <a:cs typeface="Arial" panose="020B0604020202020204" pitchFamily="34" charset="0"/>
            </a:endParaRPr>
          </a:p>
          <a:p>
            <a:r>
              <a:rPr lang="en-SG" sz="2000" b="1" i="0" u="none" strike="noStrike" baseline="0" dirty="0">
                <a:solidFill>
                  <a:srgbClr val="000000"/>
                </a:solidFill>
                <a:latin typeface="Arial" panose="020B0604020202020204" pitchFamily="34" charset="0"/>
                <a:cs typeface="Arial" panose="020B0604020202020204" pitchFamily="34" charset="0"/>
              </a:rPr>
              <a:t>Take Stock </a:t>
            </a:r>
            <a:r>
              <a:rPr lang="en-SG" sz="2000" i="0" u="none" strike="noStrike" baseline="0" dirty="0">
                <a:solidFill>
                  <a:srgbClr val="000000"/>
                </a:solidFill>
                <a:latin typeface="Arial" panose="020B0604020202020204" pitchFamily="34" charset="0"/>
                <a:cs typeface="Arial" panose="020B0604020202020204" pitchFamily="34" charset="0"/>
              </a:rPr>
              <a:t>by adapting or simplifying their </a:t>
            </a:r>
            <a:r>
              <a:rPr lang="en-US" sz="2000" i="0" u="none" strike="noStrike" baseline="0" dirty="0">
                <a:solidFill>
                  <a:srgbClr val="000000"/>
                </a:solidFill>
                <a:latin typeface="Arial" panose="020B0604020202020204" pitchFamily="34" charset="0"/>
                <a:cs typeface="Arial" panose="020B0604020202020204" pitchFamily="34" charset="0"/>
              </a:rPr>
              <a:t>past activities and hobbies </a:t>
            </a:r>
            <a:r>
              <a:rPr lang="en-US" sz="2000" b="0" i="0" u="none" strike="noStrike" baseline="0" dirty="0">
                <a:solidFill>
                  <a:srgbClr val="000000"/>
                </a:solidFill>
                <a:latin typeface="Arial" panose="020B0604020202020204" pitchFamily="34" charset="0"/>
                <a:cs typeface="Arial" panose="020B0604020202020204" pitchFamily="34" charset="0"/>
              </a:rPr>
              <a:t>to match the current functional, physical and cognitive abilities. </a:t>
            </a:r>
          </a:p>
          <a:p>
            <a:endParaRPr lang="en-SG" sz="2000" b="1" i="0" u="none" strike="noStrike" baseline="0" dirty="0">
              <a:solidFill>
                <a:srgbClr val="000000"/>
              </a:solidFill>
              <a:latin typeface="Arial" panose="020B0604020202020204" pitchFamily="34" charset="0"/>
              <a:cs typeface="Arial" panose="020B0604020202020204" pitchFamily="34" charset="0"/>
            </a:endParaRPr>
          </a:p>
          <a:p>
            <a:r>
              <a:rPr lang="en-SG" sz="2000" b="1" i="0" u="none" strike="noStrike" baseline="0" dirty="0">
                <a:solidFill>
                  <a:srgbClr val="000000"/>
                </a:solidFill>
                <a:latin typeface="Arial" panose="020B0604020202020204" pitchFamily="34" charset="0"/>
                <a:cs typeface="Arial" panose="020B0604020202020204" pitchFamily="34" charset="0"/>
              </a:rPr>
              <a:t>Build structure by creating a sense of order or routine </a:t>
            </a:r>
            <a:endParaRPr lang="en-SG" sz="2000" b="0"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Routine makes the person more expectant, and there is a greater chance that he or she will look forward to the activity positively</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SG" sz="2000" b="1" i="0" u="none" strike="noStrike" baseline="0" dirty="0">
                <a:solidFill>
                  <a:srgbClr val="000000"/>
                </a:solidFill>
                <a:latin typeface="Arial" panose="020B0604020202020204" pitchFamily="34" charset="0"/>
                <a:cs typeface="Arial" panose="020B0604020202020204" pitchFamily="34" charset="0"/>
              </a:rPr>
              <a:t>Offer Support </a:t>
            </a:r>
            <a:r>
              <a:rPr lang="en-SG" sz="2000" i="0" u="none" strike="noStrike" baseline="0" dirty="0">
                <a:solidFill>
                  <a:srgbClr val="000000"/>
                </a:solidFill>
                <a:latin typeface="Arial" panose="020B0604020202020204" pitchFamily="34" charset="0"/>
                <a:cs typeface="Arial" panose="020B0604020202020204" pitchFamily="34" charset="0"/>
              </a:rPr>
              <a:t>by focusing on </a:t>
            </a:r>
            <a:r>
              <a:rPr lang="en-US" sz="2000" b="0" i="0" u="none" strike="noStrike" baseline="0" dirty="0">
                <a:solidFill>
                  <a:srgbClr val="000000"/>
                </a:solidFill>
                <a:latin typeface="Arial" panose="020B0604020202020204" pitchFamily="34" charset="0"/>
                <a:cs typeface="Arial" panose="020B0604020202020204" pitchFamily="34" charset="0"/>
              </a:rPr>
              <a:t>offering guidance and supervision and doing things together.</a:t>
            </a:r>
          </a:p>
          <a:p>
            <a:r>
              <a:rPr lang="en-US" sz="2000" b="0" i="0" u="none" strike="noStrike" baseline="0" dirty="0">
                <a:solidFill>
                  <a:srgbClr val="000000"/>
                </a:solidFill>
                <a:latin typeface="Arial" panose="020B0604020202020204" pitchFamily="34" charset="0"/>
                <a:cs typeface="Arial" panose="020B0604020202020204" pitchFamily="34" charset="0"/>
              </a:rPr>
              <a:t>You may have to show simple step-by-step directions </a:t>
            </a:r>
            <a:r>
              <a:rPr lang="en-US" sz="2000" dirty="0">
                <a:solidFill>
                  <a:srgbClr val="000000"/>
                </a:solidFill>
                <a:latin typeface="Arial" panose="020B0604020202020204" pitchFamily="34" charset="0"/>
                <a:cs typeface="Arial" panose="020B0604020202020204" pitchFamily="34" charset="0"/>
              </a:rPr>
              <a:t>to help do the </a:t>
            </a:r>
            <a:r>
              <a:rPr lang="en-US" sz="2000" b="0" i="0" u="none" strike="noStrike" baseline="0" dirty="0">
                <a:solidFill>
                  <a:srgbClr val="000000"/>
                </a:solidFill>
                <a:latin typeface="Arial" panose="020B0604020202020204" pitchFamily="34" charset="0"/>
                <a:cs typeface="Arial" panose="020B0604020202020204" pitchFamily="34" charset="0"/>
              </a:rPr>
              <a:t>activity, but the resul</a:t>
            </a:r>
            <a:r>
              <a:rPr lang="en-US" sz="2000" dirty="0">
                <a:solidFill>
                  <a:srgbClr val="000000"/>
                </a:solidFill>
                <a:latin typeface="Arial" panose="020B0604020202020204" pitchFamily="34" charset="0"/>
                <a:cs typeface="Arial" panose="020B0604020202020204" pitchFamily="34" charset="0"/>
              </a:rPr>
              <a:t>t can be </a:t>
            </a:r>
            <a:r>
              <a:rPr lang="en-US" sz="2000" b="0" i="0" u="none" strike="noStrike" baseline="0" dirty="0">
                <a:solidFill>
                  <a:srgbClr val="000000"/>
                </a:solidFill>
                <a:latin typeface="Arial" panose="020B0604020202020204" pitchFamily="34" charset="0"/>
                <a:cs typeface="Arial" panose="020B0604020202020204" pitchFamily="34" charset="0"/>
              </a:rPr>
              <a:t>a sense of accomplishment and satisfaction which can go a long way toward preventing depression and other illnesses. </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1" i="0" u="none" strike="noStrike" baseline="0" dirty="0">
                <a:solidFill>
                  <a:srgbClr val="000000"/>
                </a:solidFill>
                <a:latin typeface="Arial" panose="020B0604020202020204" pitchFamily="34" charset="0"/>
                <a:cs typeface="Arial" panose="020B0604020202020204" pitchFamily="34" charset="0"/>
              </a:rPr>
              <a:t>Look for </a:t>
            </a:r>
            <a:r>
              <a:rPr lang="en-US" sz="2000" b="1" dirty="0">
                <a:solidFill>
                  <a:srgbClr val="000000"/>
                </a:solidFill>
                <a:latin typeface="Arial" panose="020B0604020202020204" pitchFamily="34" charset="0"/>
                <a:cs typeface="Arial" panose="020B0604020202020204" pitchFamily="34" charset="0"/>
              </a:rPr>
              <a:t>f</a:t>
            </a:r>
            <a:r>
              <a:rPr lang="en-US" sz="2000" b="1" i="0" u="none" strike="noStrike" baseline="0" dirty="0">
                <a:solidFill>
                  <a:srgbClr val="000000"/>
                </a:solidFill>
                <a:latin typeface="Arial" panose="020B0604020202020204" pitchFamily="34" charset="0"/>
                <a:cs typeface="Arial" panose="020B0604020202020204" pitchFamily="34" charset="0"/>
              </a:rPr>
              <a:t>avourite activities to connect together</a:t>
            </a:r>
            <a:r>
              <a:rPr lang="en-US" sz="2000" b="0" i="0" u="none" strike="noStrike" baseline="0" dirty="0">
                <a:solidFill>
                  <a:srgbClr val="000000"/>
                </a:solidFill>
                <a:latin typeface="Arial" panose="020B0604020202020204" pitchFamily="34" charset="0"/>
                <a:cs typeface="Arial" panose="020B0604020202020204" pitchFamily="34" charset="0"/>
              </a:rPr>
              <a:t>. </a:t>
            </a:r>
          </a:p>
          <a:p>
            <a:r>
              <a:rPr lang="en-US" sz="2000" b="0" i="0" u="none" strike="noStrike" baseline="0" dirty="0">
                <a:solidFill>
                  <a:srgbClr val="000000"/>
                </a:solidFill>
                <a:latin typeface="Arial" panose="020B0604020202020204" pitchFamily="34" charset="0"/>
                <a:cs typeface="Arial" panose="020B0604020202020204" pitchFamily="34" charset="0"/>
              </a:rPr>
              <a:t>Do not be too concerned that the person cannot make sense of the </a:t>
            </a:r>
            <a:r>
              <a:rPr lang="en-US" sz="2000" dirty="0">
                <a:solidFill>
                  <a:srgbClr val="000000"/>
                </a:solidFill>
                <a:latin typeface="Arial" panose="020B0604020202020204" pitchFamily="34" charset="0"/>
                <a:cs typeface="Arial" panose="020B0604020202020204" pitchFamily="34" charset="0"/>
              </a:rPr>
              <a:t>act. T</a:t>
            </a:r>
            <a:r>
              <a:rPr lang="en-US" sz="2000" b="0" i="0" u="none" strike="noStrike" baseline="0" dirty="0">
                <a:solidFill>
                  <a:srgbClr val="000000"/>
                </a:solidFill>
                <a:latin typeface="Arial" panose="020B0604020202020204" pitchFamily="34" charset="0"/>
                <a:cs typeface="Arial" panose="020B0604020202020204" pitchFamily="34" charset="0"/>
              </a:rPr>
              <a:t>he real point is that it is familiar, and the person enjoys it.</a:t>
            </a:r>
            <a:endParaRPr lang="en-SG" sz="2000" dirty="0">
              <a:latin typeface="Arial" panose="020B0604020202020204" pitchFamily="34" charset="0"/>
              <a:cs typeface="Arial" panose="020B0604020202020204" pitchFamily="34" charset="0"/>
            </a:endParaRP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 </a:t>
            </a:r>
          </a:p>
          <a:p>
            <a:r>
              <a:rPr lang="en-SG" sz="2000" b="0" i="0" u="none" strike="noStrike" baseline="0" dirty="0">
                <a:solidFill>
                  <a:srgbClr val="0000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8770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2808461"/>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Social, Recreational &amp; Rehabilitative activities for Care Clients who are unable to Direct Self Care</a:t>
            </a:r>
          </a:p>
        </p:txBody>
      </p:sp>
      <p:sp>
        <p:nvSpPr>
          <p:cNvPr id="11" name="Oval 10"/>
          <p:cNvSpPr/>
          <p:nvPr/>
        </p:nvSpPr>
        <p:spPr>
          <a:xfrm>
            <a:off x="13808412" y="3094134"/>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B6562685-45D7-4040-BC36-FE9F7DDB4955}"/>
              </a:ext>
            </a:extLst>
          </p:cNvPr>
          <p:cNvSpPr txBox="1"/>
          <p:nvPr/>
        </p:nvSpPr>
        <p:spPr>
          <a:xfrm>
            <a:off x="1735015" y="3488175"/>
            <a:ext cx="9144000" cy="5601533"/>
          </a:xfrm>
          <a:prstGeom prst="rect">
            <a:avLst/>
          </a:prstGeom>
          <a:noFill/>
        </p:spPr>
        <p:txBody>
          <a:bodyPr wrap="square">
            <a:spAutoFit/>
          </a:bodyPr>
          <a:lstStyle/>
          <a:p>
            <a:r>
              <a:rPr lang="en-US" sz="2000" b="0" i="0" u="none" strike="noStrike" baseline="0" dirty="0">
                <a:solidFill>
                  <a:srgbClr val="000000"/>
                </a:solidFill>
                <a:latin typeface="Arial" panose="020B0604020202020204" pitchFamily="34" charset="0"/>
                <a:cs typeface="Arial" panose="020B0604020202020204" pitchFamily="34" charset="0"/>
              </a:rPr>
              <a:t>Every person should have people to care for, as well as people who care about him or her. </a:t>
            </a:r>
          </a:p>
          <a:p>
            <a:r>
              <a:rPr lang="en-US" sz="2000" dirty="0">
                <a:solidFill>
                  <a:srgbClr val="000000"/>
                </a:solidFill>
                <a:latin typeface="Arial" panose="020B0604020202020204" pitchFamily="34" charset="0"/>
                <a:cs typeface="Arial" panose="020B0604020202020204" pitchFamily="34" charset="0"/>
              </a:rPr>
              <a:t>Get clients </a:t>
            </a:r>
            <a:r>
              <a:rPr lang="en-US" sz="2000" b="0" i="0" u="none" strike="noStrike" baseline="0" dirty="0">
                <a:solidFill>
                  <a:srgbClr val="000000"/>
                </a:solidFill>
                <a:latin typeface="Arial" panose="020B0604020202020204" pitchFamily="34" charset="0"/>
                <a:cs typeface="Arial" panose="020B0604020202020204" pitchFamily="34" charset="0"/>
              </a:rPr>
              <a:t>involved in community groups and activities to build important social contact. Social contact is important to people, especially those who are unable to direct self-care, such as those with dementia or Alzheimer’s disease. </a:t>
            </a:r>
          </a:p>
          <a:p>
            <a:r>
              <a:rPr lang="en-US" sz="2000" b="0" i="0" u="none" strike="noStrike" baseline="0" dirty="0">
                <a:solidFill>
                  <a:srgbClr val="000000"/>
                </a:solidFill>
                <a:latin typeface="Arial" panose="020B0604020202020204" pitchFamily="34" charset="0"/>
                <a:cs typeface="Arial" panose="020B0604020202020204" pitchFamily="34" charset="0"/>
              </a:rPr>
              <a:t>Encourage clients to interact with family members, friends and loved ones as this builds physical and mental health. </a:t>
            </a:r>
          </a:p>
          <a:p>
            <a:r>
              <a:rPr lang="en-US" sz="2000" b="0" i="0" u="none" strike="noStrike" baseline="0" dirty="0">
                <a:solidFill>
                  <a:srgbClr val="000000"/>
                </a:solidFill>
                <a:latin typeface="Arial" panose="020B0604020202020204" pitchFamily="34" charset="0"/>
                <a:cs typeface="Arial" panose="020B0604020202020204" pitchFamily="34" charset="0"/>
              </a:rPr>
              <a:t>Some activities that can encourage clients to socialize include the following: </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1. Introduction to new people </a:t>
            </a:r>
          </a:p>
          <a:p>
            <a:r>
              <a:rPr lang="en-US" sz="2000" b="0" i="0" u="none" strike="noStrike" baseline="0" dirty="0">
                <a:solidFill>
                  <a:srgbClr val="000000"/>
                </a:solidFill>
                <a:latin typeface="Arial" panose="020B0604020202020204" pitchFamily="34" charset="0"/>
                <a:cs typeface="Arial" panose="020B0604020202020204" pitchFamily="34" charset="0"/>
              </a:rPr>
              <a:t>2. Introducing clients with shared interests. </a:t>
            </a:r>
          </a:p>
          <a:p>
            <a:r>
              <a:rPr lang="en-US" sz="2000" b="0" i="0" u="none" strike="noStrike" baseline="0" dirty="0">
                <a:solidFill>
                  <a:srgbClr val="000000"/>
                </a:solidFill>
                <a:latin typeface="Arial" panose="020B0604020202020204" pitchFamily="34" charset="0"/>
                <a:cs typeface="Arial" panose="020B0604020202020204" pitchFamily="34" charset="0"/>
              </a:rPr>
              <a:t>3. Encouragement to participate in mutually enjoyable activities. </a:t>
            </a:r>
          </a:p>
          <a:p>
            <a:r>
              <a:rPr lang="en-US" sz="2000" b="0" i="0" u="none" strike="noStrike" baseline="0" dirty="0">
                <a:solidFill>
                  <a:srgbClr val="000000"/>
                </a:solidFill>
                <a:latin typeface="Arial" panose="020B0604020202020204" pitchFamily="34" charset="0"/>
                <a:cs typeface="Arial" panose="020B0604020202020204" pitchFamily="34" charset="0"/>
              </a:rPr>
              <a:t>4. Communication with family and friends to find out more about interests and </a:t>
            </a:r>
          </a:p>
          <a:p>
            <a:r>
              <a:rPr lang="en-SG" sz="2000" b="0" i="0" u="none" strike="noStrike" baseline="0" dirty="0">
                <a:solidFill>
                  <a:srgbClr val="000000"/>
                </a:solidFill>
                <a:latin typeface="Arial" panose="020B0604020202020204" pitchFamily="34" charset="0"/>
                <a:cs typeface="Arial" panose="020B0604020202020204" pitchFamily="34" charset="0"/>
              </a:rPr>
              <a:t>hobbies. </a:t>
            </a:r>
          </a:p>
          <a:p>
            <a:r>
              <a:rPr lang="en-US" sz="2000" b="0" i="0" u="none" strike="noStrike" baseline="0" dirty="0">
                <a:solidFill>
                  <a:srgbClr val="000000"/>
                </a:solidFill>
                <a:latin typeface="Arial" panose="020B0604020202020204" pitchFamily="34" charset="0"/>
                <a:cs typeface="Arial" panose="020B0604020202020204" pitchFamily="34" charset="0"/>
              </a:rPr>
              <a:t>5. Encouragement to join interest groups, activity groups or social committees connected to hobbies or special interests</a:t>
            </a:r>
          </a:p>
          <a:p>
            <a:r>
              <a:rPr lang="en-US" sz="2000" dirty="0">
                <a:solidFill>
                  <a:srgbClr val="000000"/>
                </a:solidFill>
                <a:latin typeface="Arial" panose="020B0604020202020204" pitchFamily="34" charset="0"/>
                <a:cs typeface="Arial" panose="020B0604020202020204" pitchFamily="34" charset="0"/>
              </a:rPr>
              <a:t>6.</a:t>
            </a:r>
            <a:r>
              <a:rPr lang="en-US" sz="2000" b="0" i="0" u="none" strike="noStrike" baseline="0" dirty="0">
                <a:solidFill>
                  <a:srgbClr val="000000"/>
                </a:solidFill>
                <a:latin typeface="Arial" panose="020B0604020202020204" pitchFamily="34" charset="0"/>
                <a:cs typeface="Arial" panose="020B0604020202020204" pitchFamily="34" charset="0"/>
              </a:rPr>
              <a:t> Honouring personal rights to choose activities.</a:t>
            </a:r>
          </a:p>
          <a:p>
            <a:endParaRPr lang="en-SG" dirty="0"/>
          </a:p>
        </p:txBody>
      </p:sp>
    </p:spTree>
    <p:extLst>
      <p:ext uri="{BB962C8B-B14F-4D97-AF65-F5344CB8AC3E}">
        <p14:creationId xmlns:p14="http://schemas.microsoft.com/office/powerpoint/2010/main" val="2200655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36" y="-57495"/>
            <a:ext cx="1349364" cy="2113637"/>
          </a:xfrm>
          <a:prstGeom prst="rect">
            <a:avLst/>
          </a:prstGeom>
          <a:solidFill>
            <a:srgbClr val="FF5757"/>
          </a:solidFill>
        </p:spPr>
      </p:sp>
      <p:sp>
        <p:nvSpPr>
          <p:cNvPr id="14" name="TextBox 14"/>
          <p:cNvSpPr txBox="1"/>
          <p:nvPr/>
        </p:nvSpPr>
        <p:spPr>
          <a:xfrm>
            <a:off x="1808646" y="552716"/>
            <a:ext cx="15945954" cy="936154"/>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 </a:t>
            </a:r>
          </a:p>
        </p:txBody>
      </p:sp>
      <p:sp>
        <p:nvSpPr>
          <p:cNvPr id="10" name="AutoShape 2" descr="UNSW"/>
          <p:cNvSpPr>
            <a:spLocks noChangeAspect="1" noChangeArrowheads="1"/>
          </p:cNvSpPr>
          <p:nvPr/>
        </p:nvSpPr>
        <p:spPr bwMode="auto">
          <a:xfrm>
            <a:off x="155576" y="-144463"/>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12" name="AutoShape 4" descr="UNSW"/>
          <p:cNvSpPr>
            <a:spLocks noChangeAspect="1" noChangeArrowheads="1"/>
          </p:cNvSpPr>
          <p:nvPr/>
        </p:nvSpPr>
        <p:spPr bwMode="auto">
          <a:xfrm>
            <a:off x="307976" y="8005"/>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133" tIns="45564" rIns="91133" bIns="45564" numCol="1" anchor="t" anchorCtr="0" compatLnSpc="1">
            <a:prstTxWarp prst="textNoShape">
              <a:avLst/>
            </a:prstTxWarp>
          </a:bodyPr>
          <a:lstStyle/>
          <a:p>
            <a:pPr defTabSz="911048"/>
            <a:endParaRPr lang="en-US" dirty="0">
              <a:solidFill>
                <a:prstClr val="black"/>
              </a:solidFill>
            </a:endParaRPr>
          </a:p>
        </p:txBody>
      </p:sp>
      <p:sp>
        <p:nvSpPr>
          <p:cNvPr id="9" name="AutoShape 2" descr="IoT Tribe | Building resilient technology ecosystem one ..."/>
          <p:cNvSpPr>
            <a:spLocks noChangeAspect="1" noChangeArrowheads="1"/>
          </p:cNvSpPr>
          <p:nvPr/>
        </p:nvSpPr>
        <p:spPr bwMode="auto">
          <a:xfrm>
            <a:off x="233381" y="-14739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1" name="AutoShape 4" descr="IoT Tribe | Building resilient technology ecosystem one ..."/>
          <p:cNvSpPr>
            <a:spLocks noChangeAspect="1" noChangeArrowheads="1"/>
          </p:cNvSpPr>
          <p:nvPr/>
        </p:nvSpPr>
        <p:spPr bwMode="auto">
          <a:xfrm>
            <a:off x="461981" y="-1245394"/>
            <a:ext cx="4269582" cy="30861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36725" tIns="68384" rIns="136725" bIns="68384" numCol="1" anchor="t" anchorCtr="0" compatLnSpc="1">
            <a:prstTxWarp prst="textNoShape">
              <a:avLst/>
            </a:prstTxWarp>
          </a:bodyPr>
          <a:lstStyle/>
          <a:p>
            <a:pPr defTabSz="682440"/>
            <a:endParaRPr lang="en-US" dirty="0">
              <a:solidFill>
                <a:prstClr val="black"/>
              </a:solidFill>
            </a:endParaRPr>
          </a:p>
        </p:txBody>
      </p:sp>
      <p:sp>
        <p:nvSpPr>
          <p:cNvPr id="24" name="TextBox 14">
            <a:extLst>
              <a:ext uri="{FF2B5EF4-FFF2-40B4-BE49-F238E27FC236}">
                <a16:creationId xmlns:a16="http://schemas.microsoft.com/office/drawing/2014/main" xmlns="" id="{D73539EC-5382-4AFA-B6E0-DA4E73BC4A3F}"/>
              </a:ext>
            </a:extLst>
          </p:cNvPr>
          <p:cNvSpPr txBox="1"/>
          <p:nvPr/>
        </p:nvSpPr>
        <p:spPr>
          <a:xfrm>
            <a:off x="1776320" y="629093"/>
            <a:ext cx="15945954" cy="1872307"/>
          </a:xfrm>
          <a:prstGeom prst="rect">
            <a:avLst/>
          </a:prstGeom>
        </p:spPr>
        <p:txBody>
          <a:bodyPr wrap="square" lIns="0" tIns="0" rIns="0" bIns="0" rtlCol="0" anchor="t">
            <a:spAutoFit/>
          </a:bodyPr>
          <a:lstStyle/>
          <a:p>
            <a:pPr defTabSz="911048">
              <a:lnSpc>
                <a:spcPts val="7280"/>
              </a:lnSpc>
            </a:pPr>
            <a:r>
              <a:rPr lang="en-US" sz="5600" spc="281" dirty="0">
                <a:solidFill>
                  <a:srgbClr val="072D92"/>
                </a:solidFill>
                <a:latin typeface="Asap Regular"/>
              </a:rPr>
              <a:t>Fall prevention and general risk management principles</a:t>
            </a:r>
          </a:p>
        </p:txBody>
      </p:sp>
      <p:sp>
        <p:nvSpPr>
          <p:cNvPr id="11" name="Oval 10"/>
          <p:cNvSpPr/>
          <p:nvPr/>
        </p:nvSpPr>
        <p:spPr>
          <a:xfrm>
            <a:off x="13808412" y="2254403"/>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a:t>Arul</a:t>
            </a:r>
          </a:p>
        </p:txBody>
      </p:sp>
      <p:sp>
        <p:nvSpPr>
          <p:cNvPr id="13" name="TextBox 12">
            <a:extLst>
              <a:ext uri="{FF2B5EF4-FFF2-40B4-BE49-F238E27FC236}">
                <a16:creationId xmlns:a16="http://schemas.microsoft.com/office/drawing/2014/main" xmlns="" id="{6F081F3B-B6DF-44FD-B7BB-28307D7AEE0E}"/>
              </a:ext>
            </a:extLst>
          </p:cNvPr>
          <p:cNvSpPr txBox="1"/>
          <p:nvPr/>
        </p:nvSpPr>
        <p:spPr>
          <a:xfrm>
            <a:off x="1781909" y="2572101"/>
            <a:ext cx="9144000" cy="8063746"/>
          </a:xfrm>
          <a:prstGeom prst="rect">
            <a:avLst/>
          </a:prstGeom>
          <a:noFill/>
        </p:spPr>
        <p:txBody>
          <a:bodyPr wrap="square">
            <a:spAutoFit/>
          </a:bodyPr>
          <a:lstStyle/>
          <a:p>
            <a:r>
              <a:rPr lang="en-US" sz="2000" b="0" i="0" u="none" strike="noStrike" baseline="0" dirty="0">
                <a:solidFill>
                  <a:srgbClr val="000000"/>
                </a:solidFill>
                <a:latin typeface="Arial" panose="020B0604020202020204" pitchFamily="34" charset="0"/>
                <a:cs typeface="Arial" panose="020B0604020202020204" pitchFamily="34" charset="0"/>
              </a:rPr>
              <a:t>Helping </a:t>
            </a:r>
            <a:r>
              <a:rPr lang="en-US" sz="2000" dirty="0">
                <a:solidFill>
                  <a:srgbClr val="000000"/>
                </a:solidFill>
                <a:latin typeface="Arial" panose="020B0604020202020204" pitchFamily="34" charset="0"/>
                <a:cs typeface="Arial" panose="020B0604020202020204" pitchFamily="34" charset="0"/>
              </a:rPr>
              <a:t>someone to move </a:t>
            </a:r>
            <a:r>
              <a:rPr lang="en-US" sz="2000" b="0" i="0" u="none" strike="noStrike" baseline="0" dirty="0">
                <a:solidFill>
                  <a:srgbClr val="000000"/>
                </a:solidFill>
                <a:latin typeface="Arial" panose="020B0604020202020204" pitchFamily="34" charset="0"/>
                <a:cs typeface="Arial" panose="020B0604020202020204" pitchFamily="34" charset="0"/>
              </a:rPr>
              <a:t>keeps him or her active and improves muscle tone and leg strength. It also slows loss of bone mass and density related to osteoporosis. </a:t>
            </a:r>
          </a:p>
          <a:p>
            <a:r>
              <a:rPr lang="en-US" sz="2000" b="0" i="0" u="none" strike="noStrike" baseline="0" dirty="0">
                <a:solidFill>
                  <a:srgbClr val="000000"/>
                </a:solidFill>
                <a:latin typeface="Arial" panose="020B0604020202020204" pitchFamily="34" charset="0"/>
                <a:cs typeface="Arial" panose="020B0604020202020204" pitchFamily="34" charset="0"/>
              </a:rPr>
              <a:t>The walker also gets a sense of accomplishment and greater independence.</a:t>
            </a:r>
          </a:p>
          <a:p>
            <a:r>
              <a:rPr lang="en-US" sz="2000" dirty="0">
                <a:solidFill>
                  <a:srgbClr val="000000"/>
                </a:solidFill>
                <a:latin typeface="Arial" panose="020B0604020202020204" pitchFamily="34" charset="0"/>
                <a:cs typeface="Arial" panose="020B0604020202020204" pitchFamily="34" charset="0"/>
              </a:rPr>
              <a:t>Before moving out with the client, take note of these important points:</a:t>
            </a:r>
          </a:p>
          <a:p>
            <a:endParaRPr lang="en-US" sz="2000" b="1" i="0" u="none" strike="noStrike" baseline="0" dirty="0">
              <a:solidFill>
                <a:srgbClr val="000000"/>
              </a:solidFill>
              <a:latin typeface="Arial" panose="020B0604020202020204" pitchFamily="34" charset="0"/>
              <a:cs typeface="Arial" panose="020B0604020202020204" pitchFamily="34" charset="0"/>
            </a:endParaRPr>
          </a:p>
          <a:p>
            <a:r>
              <a:rPr lang="en-US" sz="2000" b="0" i="0" u="none" strike="noStrike" baseline="0" dirty="0">
                <a:solidFill>
                  <a:srgbClr val="000000"/>
                </a:solidFill>
                <a:latin typeface="Arial" panose="020B0604020202020204" pitchFamily="34" charset="0"/>
                <a:cs typeface="Arial" panose="020B0604020202020204" pitchFamily="34" charset="0"/>
              </a:rPr>
              <a:t>1. Allow the client to sit on a chair or the side of the bed before moving off to allow time for him or her to gain balance.</a:t>
            </a:r>
          </a:p>
          <a:p>
            <a:r>
              <a:rPr lang="en-US" sz="2000" b="0" i="0" u="none" strike="noStrike" baseline="0" dirty="0">
                <a:solidFill>
                  <a:srgbClr val="000000"/>
                </a:solidFill>
                <a:latin typeface="Arial" panose="020B0604020202020204" pitchFamily="34" charset="0"/>
                <a:cs typeface="Arial" panose="020B0604020202020204" pitchFamily="34" charset="0"/>
              </a:rPr>
              <a:t>2. Make sure that you and the client both have sturdy shoes, footwear and clothing </a:t>
            </a:r>
          </a:p>
          <a:p>
            <a:r>
              <a:rPr lang="en-US" sz="2000" b="0" i="0" u="none" strike="noStrike" baseline="0" dirty="0">
                <a:solidFill>
                  <a:srgbClr val="000000"/>
                </a:solidFill>
                <a:latin typeface="Arial" panose="020B0604020202020204" pitchFamily="34" charset="0"/>
                <a:cs typeface="Arial" panose="020B0604020202020204" pitchFamily="34" charset="0"/>
              </a:rPr>
              <a:t>3. Check for </a:t>
            </a:r>
            <a:r>
              <a:rPr lang="en-US" sz="2000" dirty="0">
                <a:solidFill>
                  <a:srgbClr val="000000"/>
                </a:solidFill>
                <a:latin typeface="Arial" panose="020B0604020202020204" pitchFamily="34" charset="0"/>
                <a:cs typeface="Arial" panose="020B0604020202020204" pitchFamily="34" charset="0"/>
              </a:rPr>
              <a:t>weakness in the legs or body. A person can sometimes </a:t>
            </a:r>
            <a:r>
              <a:rPr lang="en-US" sz="2000" b="0" i="0" u="none" strike="noStrike" baseline="0" dirty="0">
                <a:solidFill>
                  <a:srgbClr val="000000"/>
                </a:solidFill>
                <a:latin typeface="Arial" panose="020B0604020202020204" pitchFamily="34" charset="0"/>
                <a:cs typeface="Arial" panose="020B0604020202020204" pitchFamily="34" charset="0"/>
              </a:rPr>
              <a:t>get a hip fracture simply from walking due to osteoporosis, and then he falls. </a:t>
            </a:r>
          </a:p>
          <a:p>
            <a:r>
              <a:rPr lang="en-US" sz="2000" dirty="0">
                <a:solidFill>
                  <a:srgbClr val="000000"/>
                </a:solidFill>
                <a:latin typeface="Arial" panose="020B0604020202020204" pitchFamily="34" charset="0"/>
                <a:cs typeface="Arial" panose="020B0604020202020204" pitchFamily="34" charset="0"/>
              </a:rPr>
              <a:t>4</a:t>
            </a:r>
            <a:r>
              <a:rPr lang="en-US" sz="2000" b="0" i="0" u="none" strike="noStrike" baseline="0" dirty="0">
                <a:solidFill>
                  <a:srgbClr val="000000"/>
                </a:solidFill>
                <a:latin typeface="Arial" panose="020B0604020202020204" pitchFamily="34" charset="0"/>
                <a:cs typeface="Arial" panose="020B0604020202020204" pitchFamily="34" charset="0"/>
              </a:rPr>
              <a:t>. Have adequate lighting at home or in the surroundings to prevent falls and manage risks. </a:t>
            </a:r>
          </a:p>
          <a:p>
            <a:r>
              <a:rPr lang="en-US" sz="2000" b="0" i="0" u="none" strike="noStrike" baseline="0" dirty="0">
                <a:solidFill>
                  <a:srgbClr val="000000"/>
                </a:solidFill>
                <a:latin typeface="Arial" panose="020B0604020202020204" pitchFamily="34" charset="0"/>
                <a:cs typeface="Arial" panose="020B0604020202020204" pitchFamily="34" charset="0"/>
              </a:rPr>
              <a:t>5. Avoid clutter and look </a:t>
            </a:r>
            <a:r>
              <a:rPr lang="en-US" sz="2000" dirty="0">
                <a:solidFill>
                  <a:srgbClr val="000000"/>
                </a:solidFill>
                <a:latin typeface="Arial" panose="020B0604020202020204" pitchFamily="34" charset="0"/>
                <a:cs typeface="Arial" panose="020B0604020202020204" pitchFamily="34" charset="0"/>
              </a:rPr>
              <a:t>out for </a:t>
            </a:r>
            <a:r>
              <a:rPr lang="en-US" sz="2000" b="0" i="0" u="none" strike="noStrike" baseline="0" dirty="0">
                <a:solidFill>
                  <a:srgbClr val="000000"/>
                </a:solidFill>
                <a:latin typeface="Arial" panose="020B0604020202020204" pitchFamily="34" charset="0"/>
                <a:cs typeface="Arial" panose="020B0604020202020204" pitchFamily="34" charset="0"/>
              </a:rPr>
              <a:t>obstacles below eye level. Remove or store unnecessary furniture so as to have safe and smooth movement. </a:t>
            </a:r>
          </a:p>
          <a:p>
            <a:r>
              <a:rPr lang="en-US" sz="2000" b="0" i="0" u="none" strike="noStrike" baseline="0" dirty="0">
                <a:solidFill>
                  <a:srgbClr val="000000"/>
                </a:solidFill>
                <a:latin typeface="Arial" panose="020B0604020202020204" pitchFamily="34" charset="0"/>
                <a:cs typeface="Arial" panose="020B0604020202020204" pitchFamily="34" charset="0"/>
              </a:rPr>
              <a:t>6. Ensure that the bathroom is safe by placing non-slip rubber mats in the tub and eliminating unnecessary debris. </a:t>
            </a:r>
          </a:p>
          <a:p>
            <a:r>
              <a:rPr lang="en-US" sz="2000" b="0" i="0" u="none" strike="noStrike" baseline="0" dirty="0">
                <a:solidFill>
                  <a:srgbClr val="000000"/>
                </a:solidFill>
                <a:latin typeface="Arial" panose="020B0604020202020204" pitchFamily="34" charset="0"/>
                <a:cs typeface="Arial" panose="020B0604020202020204" pitchFamily="34" charset="0"/>
              </a:rPr>
              <a:t>6. Store hazardous chemicals or liquids safely and securely </a:t>
            </a:r>
          </a:p>
          <a:p>
            <a:r>
              <a:rPr lang="en-US" sz="2000" b="0" i="0" u="none" strike="noStrike" baseline="0" dirty="0">
                <a:solidFill>
                  <a:srgbClr val="000000"/>
                </a:solidFill>
                <a:latin typeface="Arial" panose="020B0604020202020204" pitchFamily="34" charset="0"/>
                <a:cs typeface="Arial" panose="020B0604020202020204" pitchFamily="34" charset="0"/>
              </a:rPr>
              <a:t>7. Confusion, medications and distractions can affect a person’s ability to walk independently so be alert during each walk.</a:t>
            </a:r>
          </a:p>
          <a:p>
            <a:r>
              <a:rPr lang="en-US" sz="2000" dirty="0">
                <a:solidFill>
                  <a:srgbClr val="000000"/>
                </a:solidFill>
                <a:latin typeface="Arial" panose="020B0604020202020204" pitchFamily="34" charset="0"/>
                <a:cs typeface="Arial" panose="020B0604020202020204" pitchFamily="34" charset="0"/>
              </a:rPr>
              <a:t>8. Use a </a:t>
            </a:r>
            <a:r>
              <a:rPr lang="en-US" sz="2000" b="0" i="0" u="none" strike="noStrike" baseline="0" dirty="0">
                <a:solidFill>
                  <a:srgbClr val="000000"/>
                </a:solidFill>
                <a:latin typeface="Arial" panose="020B0604020202020204" pitchFamily="34" charset="0"/>
                <a:cs typeface="Arial" panose="020B0604020202020204" pitchFamily="34" charset="0"/>
              </a:rPr>
              <a:t>gait belt, walker, or other ambulatory aid where necessary. </a:t>
            </a:r>
          </a:p>
          <a:p>
            <a:r>
              <a:rPr lang="en-US" sz="2000" b="0" i="0" u="none" strike="noStrike" baseline="0" dirty="0">
                <a:solidFill>
                  <a:srgbClr val="000000"/>
                </a:solidFill>
                <a:latin typeface="Arial" panose="020B0604020202020204" pitchFamily="34" charset="0"/>
                <a:cs typeface="Arial" panose="020B0604020202020204" pitchFamily="34" charset="0"/>
              </a:rPr>
              <a:t>9. Stop to rest at the end of the journey or at a resting point along the way. </a:t>
            </a:r>
          </a:p>
          <a:p>
            <a:endParaRPr lang="en-US" sz="2000" b="0" i="0" u="none" strike="noStrike" baseline="0" dirty="0">
              <a:solidFill>
                <a:srgbClr val="000000"/>
              </a:solidFill>
              <a:latin typeface="Arial" panose="020B0604020202020204" pitchFamily="34" charset="0"/>
              <a:cs typeface="Arial" panose="020B0604020202020204" pitchFamily="34" charset="0"/>
            </a:endParaRPr>
          </a:p>
          <a:p>
            <a:endParaRPr lang="en-SG" dirty="0"/>
          </a:p>
        </p:txBody>
      </p:sp>
    </p:spTree>
    <p:extLst>
      <p:ext uri="{BB962C8B-B14F-4D97-AF65-F5344CB8AC3E}">
        <p14:creationId xmlns:p14="http://schemas.microsoft.com/office/powerpoint/2010/main" val="42825632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72D92"/>
        </a:solidFill>
        <a:effectLst/>
      </p:bgPr>
    </p:bg>
    <p:spTree>
      <p:nvGrpSpPr>
        <p:cNvPr id="1" name=""/>
        <p:cNvGrpSpPr/>
        <p:nvPr/>
      </p:nvGrpSpPr>
      <p:grpSpPr>
        <a:xfrm>
          <a:off x="0" y="0"/>
          <a:ext cx="0" cy="0"/>
          <a:chOff x="0" y="0"/>
          <a:chExt cx="0" cy="0"/>
        </a:xfrm>
      </p:grpSpPr>
      <p:sp>
        <p:nvSpPr>
          <p:cNvPr id="2" name="AutoShape 2"/>
          <p:cNvSpPr/>
          <p:nvPr/>
        </p:nvSpPr>
        <p:spPr>
          <a:xfrm>
            <a:off x="8" y="-112759"/>
            <a:ext cx="1349364" cy="10512518"/>
          </a:xfrm>
          <a:prstGeom prst="rect">
            <a:avLst/>
          </a:prstGeom>
          <a:solidFill>
            <a:srgbClr val="FFFFFF"/>
          </a:solidFill>
        </p:spPr>
      </p:sp>
      <p:sp>
        <p:nvSpPr>
          <p:cNvPr id="3" name="AutoShape 3"/>
          <p:cNvSpPr/>
          <p:nvPr/>
        </p:nvSpPr>
        <p:spPr>
          <a:xfrm>
            <a:off x="8" y="-57495"/>
            <a:ext cx="1349364" cy="2113637"/>
          </a:xfrm>
          <a:prstGeom prst="rect">
            <a:avLst/>
          </a:prstGeom>
          <a:solidFill>
            <a:srgbClr val="FF5757"/>
          </a:solidFill>
        </p:spPr>
      </p:sp>
      <p:sp>
        <p:nvSpPr>
          <p:cNvPr id="7" name="AutoShape 7"/>
          <p:cNvSpPr/>
          <p:nvPr/>
        </p:nvSpPr>
        <p:spPr>
          <a:xfrm>
            <a:off x="1349381" y="-21129"/>
            <a:ext cx="17197754" cy="1305180"/>
          </a:xfrm>
          <a:prstGeom prst="rect">
            <a:avLst/>
          </a:prstGeom>
          <a:solidFill>
            <a:srgbClr val="7ED957">
              <a:alpha val="74901"/>
            </a:srgbClr>
          </a:solidFill>
        </p:spPr>
        <p:txBody>
          <a:bodyPr/>
          <a:lstStyle/>
          <a:p>
            <a:r>
              <a:rPr lang="en-SG" sz="4400" dirty="0" smtClean="0">
                <a:solidFill>
                  <a:prstClr val="black"/>
                </a:solidFill>
              </a:rPr>
              <a:t>ETHICS – Case Studies for Discussion</a:t>
            </a:r>
            <a:endParaRPr lang="en-SG" sz="4400" dirty="0">
              <a:solidFill>
                <a:prstClr val="black"/>
              </a:solidFill>
            </a:endParaRPr>
          </a:p>
        </p:txBody>
      </p:sp>
      <p:pic>
        <p:nvPicPr>
          <p:cNvPr id="5" name="Picture 4"/>
          <p:cNvPicPr>
            <a:picLocks noChangeAspect="1"/>
          </p:cNvPicPr>
          <p:nvPr/>
        </p:nvPicPr>
        <p:blipFill>
          <a:blip r:embed="rId3"/>
          <a:stretch>
            <a:fillRect/>
          </a:stretch>
        </p:blipFill>
        <p:spPr>
          <a:xfrm>
            <a:off x="3765198" y="2821021"/>
            <a:ext cx="11229039" cy="4513633"/>
          </a:xfrm>
          <a:prstGeom prst="rect">
            <a:avLst/>
          </a:prstGeom>
        </p:spPr>
      </p:pic>
      <p:sp>
        <p:nvSpPr>
          <p:cNvPr id="6" name="Oval 5"/>
          <p:cNvSpPr/>
          <p:nvPr/>
        </p:nvSpPr>
        <p:spPr>
          <a:xfrm>
            <a:off x="14452649" y="603114"/>
            <a:ext cx="3210127" cy="2217907"/>
          </a:xfrm>
          <a:prstGeom prst="ellipse">
            <a:avLst/>
          </a:prstGeom>
          <a:pattFill prst="pct9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9600" dirty="0" smtClean="0"/>
              <a:t>Arul</a:t>
            </a:r>
            <a:endParaRPr lang="en-SG" sz="9600" dirty="0"/>
          </a:p>
        </p:txBody>
      </p:sp>
      <p:sp>
        <p:nvSpPr>
          <p:cNvPr id="8" name="Oval 7"/>
          <p:cNvSpPr/>
          <p:nvPr/>
        </p:nvSpPr>
        <p:spPr>
          <a:xfrm>
            <a:off x="12310990" y="828433"/>
            <a:ext cx="2514600" cy="1683327"/>
          </a:xfrm>
          <a:prstGeom prst="ellipse">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solidFill>
                  <a:schemeClr val="tx1"/>
                </a:solidFill>
              </a:rPr>
              <a:t>Bernard</a:t>
            </a:r>
            <a:endParaRPr lang="en-SG" sz="3600" dirty="0">
              <a:solidFill>
                <a:schemeClr val="tx1"/>
              </a:solidFill>
            </a:endParaRPr>
          </a:p>
        </p:txBody>
      </p:sp>
    </p:spTree>
    <p:extLst>
      <p:ext uri="{BB962C8B-B14F-4D97-AF65-F5344CB8AC3E}">
        <p14:creationId xmlns:p14="http://schemas.microsoft.com/office/powerpoint/2010/main" val="3283833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6281" y="4029515"/>
            <a:ext cx="8229600" cy="1143000"/>
          </a:xfrm>
        </p:spPr>
        <p:txBody>
          <a:bodyPr>
            <a:normAutofit fontScale="90000"/>
          </a:bodyPr>
          <a:lstStyle/>
          <a:p>
            <a:r>
              <a:rPr lang="en-SG" dirty="0" smtClean="0"/>
              <a:t>Additional slides for broader ecosystem, not for elder care giver training</a:t>
            </a:r>
            <a:endParaRPr lang="en-SG" dirty="0"/>
          </a:p>
        </p:txBody>
      </p:sp>
    </p:spTree>
    <p:extLst>
      <p:ext uri="{BB962C8B-B14F-4D97-AF65-F5344CB8AC3E}">
        <p14:creationId xmlns:p14="http://schemas.microsoft.com/office/powerpoint/2010/main" val="3751278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 xmlns:a16="http://schemas.microsoft.com/office/drawing/2014/main" id="{1369A80C-2EE9-4C1D-B549-CDF784DCDA3D}"/>
              </a:ext>
            </a:extLst>
          </p:cNvPr>
          <p:cNvSpPr/>
          <p:nvPr/>
        </p:nvSpPr>
        <p:spPr>
          <a:xfrm>
            <a:off x="7132320" y="837299"/>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latin typeface="Aharoni" panose="020B0604020202020204" pitchFamily="2" charset="-79"/>
                <a:cs typeface="Aharoni" panose="020B0604020202020204" pitchFamily="2" charset="-79"/>
              </a:rPr>
              <a:t>I</a:t>
            </a:r>
            <a:endParaRPr lang="en-SG" sz="7200" dirty="0">
              <a:solidFill>
                <a:schemeClr val="tx1"/>
              </a:solidFill>
              <a:latin typeface="Aharoni" panose="020B0604020202020204" pitchFamily="2" charset="-79"/>
              <a:cs typeface="Aharoni" panose="020B0604020202020204" pitchFamily="2" charset="-79"/>
            </a:endParaRPr>
          </a:p>
        </p:txBody>
      </p:sp>
      <p:sp>
        <p:nvSpPr>
          <p:cNvPr id="10" name="Oval 9">
            <a:extLst>
              <a:ext uri="{FF2B5EF4-FFF2-40B4-BE49-F238E27FC236}">
                <a16:creationId xmlns="" xmlns:a16="http://schemas.microsoft.com/office/drawing/2014/main" id="{AE77C699-13E9-4C08-B3F7-46612A51D995}"/>
              </a:ext>
            </a:extLst>
          </p:cNvPr>
          <p:cNvSpPr/>
          <p:nvPr/>
        </p:nvSpPr>
        <p:spPr>
          <a:xfrm>
            <a:off x="7132320" y="3159390"/>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latin typeface="Aharoni" panose="020B0604020202020204" pitchFamily="2" charset="-79"/>
                <a:cs typeface="Aharoni" panose="020B0604020202020204" pitchFamily="2" charset="-79"/>
              </a:rPr>
              <a:t>A</a:t>
            </a:r>
            <a:endParaRPr lang="en-SG" sz="7200" dirty="0">
              <a:solidFill>
                <a:schemeClr val="tx1"/>
              </a:solidFill>
              <a:latin typeface="Aharoni" panose="020B0604020202020204" pitchFamily="2" charset="-79"/>
              <a:cs typeface="Aharoni" panose="020B0604020202020204" pitchFamily="2" charset="-79"/>
            </a:endParaRPr>
          </a:p>
        </p:txBody>
      </p:sp>
      <p:sp>
        <p:nvSpPr>
          <p:cNvPr id="11" name="Oval 10">
            <a:extLst>
              <a:ext uri="{FF2B5EF4-FFF2-40B4-BE49-F238E27FC236}">
                <a16:creationId xmlns="" xmlns:a16="http://schemas.microsoft.com/office/drawing/2014/main" id="{97F5077A-BD3E-4CBD-B5A2-A1543B116447}"/>
              </a:ext>
            </a:extLst>
          </p:cNvPr>
          <p:cNvSpPr/>
          <p:nvPr/>
        </p:nvSpPr>
        <p:spPr>
          <a:xfrm>
            <a:off x="7132320" y="5467058"/>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latin typeface="Aharoni" panose="020B0604020202020204" pitchFamily="2" charset="-79"/>
                <a:cs typeface="Aharoni" panose="020B0604020202020204" pitchFamily="2" charset="-79"/>
              </a:rPr>
              <a:t>R</a:t>
            </a:r>
            <a:endParaRPr lang="en-SG" sz="7200" dirty="0">
              <a:solidFill>
                <a:schemeClr val="tx1"/>
              </a:solidFill>
              <a:latin typeface="Aharoni" panose="020B0604020202020204" pitchFamily="2" charset="-79"/>
              <a:cs typeface="Aharoni" panose="020B0604020202020204" pitchFamily="2" charset="-79"/>
            </a:endParaRPr>
          </a:p>
        </p:txBody>
      </p:sp>
      <p:sp>
        <p:nvSpPr>
          <p:cNvPr id="12" name="Oval 11">
            <a:extLst>
              <a:ext uri="{FF2B5EF4-FFF2-40B4-BE49-F238E27FC236}">
                <a16:creationId xmlns="" xmlns:a16="http://schemas.microsoft.com/office/drawing/2014/main" id="{9FD71C82-8895-454C-AA4A-B7BEE567B8D5}"/>
              </a:ext>
            </a:extLst>
          </p:cNvPr>
          <p:cNvSpPr/>
          <p:nvPr/>
        </p:nvSpPr>
        <p:spPr>
          <a:xfrm>
            <a:off x="7132320" y="7591823"/>
            <a:ext cx="13716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latin typeface="Aharoni" panose="020B0604020202020204" pitchFamily="2" charset="-79"/>
                <a:cs typeface="Aharoni" panose="020B0604020202020204" pitchFamily="2" charset="-79"/>
              </a:rPr>
              <a:t>T</a:t>
            </a:r>
            <a:endParaRPr lang="en-SG" sz="7200" dirty="0">
              <a:solidFill>
                <a:schemeClr val="tx1"/>
              </a:solidFill>
              <a:latin typeface="Aharoni" panose="020B0604020202020204" pitchFamily="2" charset="-79"/>
              <a:cs typeface="Aharoni" panose="020B0604020202020204" pitchFamily="2" charset="-79"/>
            </a:endParaRPr>
          </a:p>
        </p:txBody>
      </p:sp>
      <p:sp>
        <p:nvSpPr>
          <p:cNvPr id="13" name="TextBox 12">
            <a:extLst>
              <a:ext uri="{FF2B5EF4-FFF2-40B4-BE49-F238E27FC236}">
                <a16:creationId xmlns="" xmlns:a16="http://schemas.microsoft.com/office/drawing/2014/main" id="{1C768A56-3E8F-4535-B07E-A79761741BA5}"/>
              </a:ext>
            </a:extLst>
          </p:cNvPr>
          <p:cNvSpPr txBox="1"/>
          <p:nvPr/>
        </p:nvSpPr>
        <p:spPr>
          <a:xfrm>
            <a:off x="8503920" y="1045400"/>
            <a:ext cx="2956194" cy="1154162"/>
          </a:xfrm>
          <a:prstGeom prst="rect">
            <a:avLst/>
          </a:prstGeom>
          <a:noFill/>
        </p:spPr>
        <p:txBody>
          <a:bodyPr wrap="none" rtlCol="0">
            <a:spAutoFit/>
          </a:bodyPr>
          <a:lstStyle/>
          <a:p>
            <a:r>
              <a:rPr lang="en-US" sz="4200" dirty="0"/>
              <a:t>dentification</a:t>
            </a:r>
          </a:p>
          <a:p>
            <a:endParaRPr lang="en-SG" sz="2700" dirty="0"/>
          </a:p>
        </p:txBody>
      </p:sp>
      <p:sp>
        <p:nvSpPr>
          <p:cNvPr id="14" name="TextBox 13">
            <a:extLst>
              <a:ext uri="{FF2B5EF4-FFF2-40B4-BE49-F238E27FC236}">
                <a16:creationId xmlns="" xmlns:a16="http://schemas.microsoft.com/office/drawing/2014/main" id="{CE2A465C-1A8D-4DB0-8AB2-B3F334321414}"/>
              </a:ext>
            </a:extLst>
          </p:cNvPr>
          <p:cNvSpPr txBox="1"/>
          <p:nvPr/>
        </p:nvSpPr>
        <p:spPr>
          <a:xfrm>
            <a:off x="3205391" y="831626"/>
            <a:ext cx="2815258" cy="1754326"/>
          </a:xfrm>
          <a:prstGeom prst="rect">
            <a:avLst/>
          </a:prstGeom>
          <a:noFill/>
          <a:ln>
            <a:solidFill>
              <a:schemeClr val="tx1"/>
            </a:solidFill>
          </a:ln>
        </p:spPr>
        <p:txBody>
          <a:bodyPr wrap="none" rtlCol="0">
            <a:spAutoFit/>
          </a:bodyPr>
          <a:lstStyle/>
          <a:p>
            <a:r>
              <a:rPr lang="en-US" dirty="0"/>
              <a:t>Horizon scan</a:t>
            </a:r>
          </a:p>
          <a:p>
            <a:r>
              <a:rPr lang="en-US" dirty="0" smtClean="0"/>
              <a:t>Care Giver Workshops</a:t>
            </a:r>
            <a:endParaRPr lang="en-US" dirty="0"/>
          </a:p>
          <a:p>
            <a:r>
              <a:rPr lang="en-US" dirty="0"/>
              <a:t>Conversations </a:t>
            </a:r>
            <a:r>
              <a:rPr lang="en-US" dirty="0" smtClean="0"/>
              <a:t>with Clients</a:t>
            </a:r>
            <a:endParaRPr lang="en-US" dirty="0"/>
          </a:p>
          <a:p>
            <a:r>
              <a:rPr lang="en-US" dirty="0"/>
              <a:t>Process walkthrough; audits</a:t>
            </a:r>
          </a:p>
          <a:p>
            <a:r>
              <a:rPr lang="en-US" dirty="0"/>
              <a:t>Thematic reviews</a:t>
            </a:r>
          </a:p>
          <a:p>
            <a:r>
              <a:rPr lang="en-US" b="1" dirty="0">
                <a:solidFill>
                  <a:srgbClr val="FF0000"/>
                </a:solidFill>
              </a:rPr>
              <a:t>VENDORS + PARTNERS</a:t>
            </a:r>
            <a:endParaRPr lang="en-SG" b="1" dirty="0">
              <a:solidFill>
                <a:srgbClr val="FF0000"/>
              </a:solidFill>
            </a:endParaRPr>
          </a:p>
        </p:txBody>
      </p:sp>
      <p:sp>
        <p:nvSpPr>
          <p:cNvPr id="16" name="TextBox 15">
            <a:extLst>
              <a:ext uri="{FF2B5EF4-FFF2-40B4-BE49-F238E27FC236}">
                <a16:creationId xmlns="" xmlns:a16="http://schemas.microsoft.com/office/drawing/2014/main" id="{C4194201-29EB-4DF1-9B42-32B598488A6E}"/>
              </a:ext>
            </a:extLst>
          </p:cNvPr>
          <p:cNvSpPr txBox="1"/>
          <p:nvPr/>
        </p:nvSpPr>
        <p:spPr>
          <a:xfrm>
            <a:off x="8503921" y="3366462"/>
            <a:ext cx="2449517" cy="1154162"/>
          </a:xfrm>
          <a:prstGeom prst="rect">
            <a:avLst/>
          </a:prstGeom>
          <a:noFill/>
        </p:spPr>
        <p:txBody>
          <a:bodyPr wrap="none" rtlCol="0">
            <a:spAutoFit/>
          </a:bodyPr>
          <a:lstStyle/>
          <a:p>
            <a:r>
              <a:rPr lang="en-US" sz="4200" dirty="0" err="1"/>
              <a:t>ssessment</a:t>
            </a:r>
            <a:endParaRPr lang="en-US" sz="4200" dirty="0"/>
          </a:p>
          <a:p>
            <a:endParaRPr lang="en-SG" sz="2700" dirty="0"/>
          </a:p>
        </p:txBody>
      </p:sp>
      <p:sp>
        <p:nvSpPr>
          <p:cNvPr id="17" name="TextBox 16">
            <a:extLst>
              <a:ext uri="{FF2B5EF4-FFF2-40B4-BE49-F238E27FC236}">
                <a16:creationId xmlns="" xmlns:a16="http://schemas.microsoft.com/office/drawing/2014/main" id="{D9192E74-FD3D-4CDC-A58A-BB8134D88CA2}"/>
              </a:ext>
            </a:extLst>
          </p:cNvPr>
          <p:cNvSpPr txBox="1"/>
          <p:nvPr/>
        </p:nvSpPr>
        <p:spPr>
          <a:xfrm>
            <a:off x="8532137" y="5673087"/>
            <a:ext cx="1991251" cy="1154162"/>
          </a:xfrm>
          <a:prstGeom prst="rect">
            <a:avLst/>
          </a:prstGeom>
          <a:noFill/>
        </p:spPr>
        <p:txBody>
          <a:bodyPr wrap="none" rtlCol="0">
            <a:spAutoFit/>
          </a:bodyPr>
          <a:lstStyle/>
          <a:p>
            <a:r>
              <a:rPr lang="en-US" sz="4200" dirty="0" err="1"/>
              <a:t>esponse</a:t>
            </a:r>
            <a:endParaRPr lang="en-US" sz="4200" dirty="0"/>
          </a:p>
          <a:p>
            <a:endParaRPr lang="en-SG" sz="2700" dirty="0"/>
          </a:p>
        </p:txBody>
      </p:sp>
      <p:sp>
        <p:nvSpPr>
          <p:cNvPr id="18" name="TextBox 17">
            <a:extLst>
              <a:ext uri="{FF2B5EF4-FFF2-40B4-BE49-F238E27FC236}">
                <a16:creationId xmlns="" xmlns:a16="http://schemas.microsoft.com/office/drawing/2014/main" id="{C204F9B1-2B9A-4890-95DD-18B5ED0B4170}"/>
              </a:ext>
            </a:extLst>
          </p:cNvPr>
          <p:cNvSpPr txBox="1"/>
          <p:nvPr/>
        </p:nvSpPr>
        <p:spPr>
          <a:xfrm>
            <a:off x="8523818" y="7862354"/>
            <a:ext cx="1752596" cy="1154162"/>
          </a:xfrm>
          <a:prstGeom prst="rect">
            <a:avLst/>
          </a:prstGeom>
          <a:noFill/>
        </p:spPr>
        <p:txBody>
          <a:bodyPr wrap="none" rtlCol="0">
            <a:spAutoFit/>
          </a:bodyPr>
          <a:lstStyle/>
          <a:p>
            <a:r>
              <a:rPr lang="en-US" sz="4200" dirty="0"/>
              <a:t>racking</a:t>
            </a:r>
          </a:p>
          <a:p>
            <a:endParaRPr lang="en-SG" sz="2700" dirty="0"/>
          </a:p>
        </p:txBody>
      </p:sp>
      <p:sp>
        <p:nvSpPr>
          <p:cNvPr id="19" name="Rectangle: Rounded Corners 18">
            <a:extLst>
              <a:ext uri="{FF2B5EF4-FFF2-40B4-BE49-F238E27FC236}">
                <a16:creationId xmlns="" xmlns:a16="http://schemas.microsoft.com/office/drawing/2014/main" id="{EA8317CE-38A5-46EE-97BA-A3CA405CEE1C}"/>
              </a:ext>
            </a:extLst>
          </p:cNvPr>
          <p:cNvSpPr/>
          <p:nvPr/>
        </p:nvSpPr>
        <p:spPr>
          <a:xfrm>
            <a:off x="11502078" y="837299"/>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Care Giver </a:t>
            </a:r>
            <a:r>
              <a:rPr lang="en-US" sz="3600" dirty="0">
                <a:solidFill>
                  <a:schemeClr val="tx1"/>
                </a:solidFill>
              </a:rPr>
              <a:t>Register</a:t>
            </a:r>
            <a:endParaRPr lang="en-SG" sz="3600" dirty="0">
              <a:solidFill>
                <a:schemeClr val="tx1"/>
              </a:solidFill>
            </a:endParaRPr>
          </a:p>
        </p:txBody>
      </p:sp>
      <p:sp>
        <p:nvSpPr>
          <p:cNvPr id="21" name="Rectangle: Rounded Corners 20">
            <a:extLst>
              <a:ext uri="{FF2B5EF4-FFF2-40B4-BE49-F238E27FC236}">
                <a16:creationId xmlns="" xmlns:a16="http://schemas.microsoft.com/office/drawing/2014/main" id="{EC3BC8C1-3678-46A0-9542-8B41D7FDD360}"/>
              </a:ext>
            </a:extLst>
          </p:cNvPr>
          <p:cNvSpPr/>
          <p:nvPr/>
        </p:nvSpPr>
        <p:spPr>
          <a:xfrm>
            <a:off x="11502078" y="2453829"/>
            <a:ext cx="2541069" cy="2077161"/>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solidFill>
            </a:endParaRPr>
          </a:p>
          <a:p>
            <a:pPr algn="ctr"/>
            <a:r>
              <a:rPr lang="en-US" sz="2800" b="1" dirty="0" smtClean="0">
                <a:solidFill>
                  <a:schemeClr val="tx1"/>
                </a:solidFill>
              </a:rPr>
              <a:t>Care Clients and Care Giver matching algorithm</a:t>
            </a:r>
            <a:endParaRPr lang="en-US" sz="2800" b="1" dirty="0">
              <a:solidFill>
                <a:schemeClr val="tx1"/>
              </a:solidFill>
            </a:endParaRPr>
          </a:p>
          <a:p>
            <a:pPr algn="ctr"/>
            <a:r>
              <a:rPr lang="en-US" sz="2800" dirty="0">
                <a:solidFill>
                  <a:schemeClr val="tx1"/>
                </a:solidFill>
              </a:rPr>
              <a:t> </a:t>
            </a:r>
            <a:endParaRPr lang="en-SG" sz="2800" dirty="0">
              <a:solidFill>
                <a:schemeClr val="tx1"/>
              </a:solidFill>
            </a:endParaRPr>
          </a:p>
        </p:txBody>
      </p:sp>
      <p:sp>
        <p:nvSpPr>
          <p:cNvPr id="22" name="Rectangle: Rounded Corners 21">
            <a:extLst>
              <a:ext uri="{FF2B5EF4-FFF2-40B4-BE49-F238E27FC236}">
                <a16:creationId xmlns="" xmlns:a16="http://schemas.microsoft.com/office/drawing/2014/main" id="{82A0DB5A-F858-490E-8EDB-9BB2D015352F}"/>
              </a:ext>
            </a:extLst>
          </p:cNvPr>
          <p:cNvSpPr/>
          <p:nvPr/>
        </p:nvSpPr>
        <p:spPr>
          <a:xfrm>
            <a:off x="11502078" y="5354184"/>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Heat Map Actions</a:t>
            </a:r>
            <a:endParaRPr lang="en-SG" sz="3600" dirty="0">
              <a:solidFill>
                <a:schemeClr val="tx1"/>
              </a:solidFill>
            </a:endParaRPr>
          </a:p>
        </p:txBody>
      </p:sp>
      <p:sp>
        <p:nvSpPr>
          <p:cNvPr id="23" name="Rectangle: Rounded Corners 22">
            <a:extLst>
              <a:ext uri="{FF2B5EF4-FFF2-40B4-BE49-F238E27FC236}">
                <a16:creationId xmlns="" xmlns:a16="http://schemas.microsoft.com/office/drawing/2014/main" id="{FB3E3AC6-00C1-473C-B548-C02261914E1D}"/>
              </a:ext>
            </a:extLst>
          </p:cNvPr>
          <p:cNvSpPr/>
          <p:nvPr/>
        </p:nvSpPr>
        <p:spPr>
          <a:xfrm>
            <a:off x="14559794" y="5336268"/>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OSCA</a:t>
            </a:r>
            <a:endParaRPr lang="en-SG" sz="3600" dirty="0">
              <a:solidFill>
                <a:schemeClr val="tx1"/>
              </a:solidFill>
            </a:endParaRPr>
          </a:p>
        </p:txBody>
      </p:sp>
      <p:sp>
        <p:nvSpPr>
          <p:cNvPr id="24" name="Rectangle: Rounded Corners 23">
            <a:extLst>
              <a:ext uri="{FF2B5EF4-FFF2-40B4-BE49-F238E27FC236}">
                <a16:creationId xmlns="" xmlns:a16="http://schemas.microsoft.com/office/drawing/2014/main" id="{904377BF-80BC-47D4-A7D5-BB9A207CF5EE}"/>
              </a:ext>
            </a:extLst>
          </p:cNvPr>
          <p:cNvSpPr/>
          <p:nvPr/>
        </p:nvSpPr>
        <p:spPr>
          <a:xfrm>
            <a:off x="13289259" y="6542369"/>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dirty="0">
                <a:solidFill>
                  <a:schemeClr val="tx1"/>
                </a:solidFill>
              </a:rPr>
              <a:t>Action Item Tracker</a:t>
            </a:r>
            <a:endParaRPr lang="en-SG" sz="3300" dirty="0">
              <a:solidFill>
                <a:schemeClr val="tx1"/>
              </a:solidFill>
            </a:endParaRPr>
          </a:p>
        </p:txBody>
      </p:sp>
      <p:sp>
        <p:nvSpPr>
          <p:cNvPr id="2" name="Arrow: Right 1">
            <a:extLst>
              <a:ext uri="{FF2B5EF4-FFF2-40B4-BE49-F238E27FC236}">
                <a16:creationId xmlns="" xmlns:a16="http://schemas.microsoft.com/office/drawing/2014/main" id="{55D903B9-C854-48FD-9C65-D5A9349C64F5}"/>
              </a:ext>
            </a:extLst>
          </p:cNvPr>
          <p:cNvSpPr/>
          <p:nvPr/>
        </p:nvSpPr>
        <p:spPr>
          <a:xfrm>
            <a:off x="6203549" y="1159625"/>
            <a:ext cx="856419"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cxnSp>
        <p:nvCxnSpPr>
          <p:cNvPr id="4" name="Straight Connector 3">
            <a:extLst>
              <a:ext uri="{FF2B5EF4-FFF2-40B4-BE49-F238E27FC236}">
                <a16:creationId xmlns="" xmlns:a16="http://schemas.microsoft.com/office/drawing/2014/main" id="{CC7226CE-DA8F-440B-AAC6-B3D6636ADE6A}"/>
              </a:ext>
            </a:extLst>
          </p:cNvPr>
          <p:cNvCxnSpPr>
            <a:cxnSpLocks/>
            <a:endCxn id="23" idx="1"/>
          </p:cNvCxnSpPr>
          <p:nvPr/>
        </p:nvCxnSpPr>
        <p:spPr>
          <a:xfrm>
            <a:off x="14002063" y="6022068"/>
            <a:ext cx="557732" cy="0"/>
          </a:xfrm>
          <a:prstGeom prst="line">
            <a:avLst/>
          </a:prstGeom>
          <a:ln/>
        </p:spPr>
        <p:style>
          <a:lnRef idx="3">
            <a:schemeClr val="dk1"/>
          </a:lnRef>
          <a:fillRef idx="0">
            <a:schemeClr val="dk1"/>
          </a:fillRef>
          <a:effectRef idx="2">
            <a:schemeClr val="dk1"/>
          </a:effectRef>
          <a:fontRef idx="minor">
            <a:schemeClr val="tx1"/>
          </a:fontRef>
        </p:style>
      </p:cxnSp>
      <p:pic>
        <p:nvPicPr>
          <p:cNvPr id="8" name="Picture 7">
            <a:extLst>
              <a:ext uri="{FF2B5EF4-FFF2-40B4-BE49-F238E27FC236}">
                <a16:creationId xmlns="" xmlns:a16="http://schemas.microsoft.com/office/drawing/2014/main" id="{283B76D8-7744-45CD-811B-27B434051390}"/>
              </a:ext>
            </a:extLst>
          </p:cNvPr>
          <p:cNvPicPr>
            <a:picLocks noChangeAspect="1"/>
          </p:cNvPicPr>
          <p:nvPr/>
        </p:nvPicPr>
        <p:blipFill>
          <a:blip r:embed="rId3"/>
          <a:stretch>
            <a:fillRect/>
          </a:stretch>
        </p:blipFill>
        <p:spPr>
          <a:xfrm>
            <a:off x="14158334" y="2458962"/>
            <a:ext cx="4036227" cy="1900728"/>
          </a:xfrm>
          <a:prstGeom prst="rect">
            <a:avLst/>
          </a:prstGeom>
        </p:spPr>
      </p:pic>
      <p:pic>
        <p:nvPicPr>
          <p:cNvPr id="25" name="Picture 24">
            <a:extLst>
              <a:ext uri="{FF2B5EF4-FFF2-40B4-BE49-F238E27FC236}">
                <a16:creationId xmlns="" xmlns:a16="http://schemas.microsoft.com/office/drawing/2014/main" id="{54878CFA-D843-4F72-8A6E-EDC3C37F11A5}"/>
              </a:ext>
            </a:extLst>
          </p:cNvPr>
          <p:cNvPicPr>
            <a:picLocks noChangeAspect="1"/>
          </p:cNvPicPr>
          <p:nvPr/>
        </p:nvPicPr>
        <p:blipFill>
          <a:blip r:embed="rId4"/>
          <a:stretch>
            <a:fillRect/>
          </a:stretch>
        </p:blipFill>
        <p:spPr>
          <a:xfrm>
            <a:off x="10459950" y="7979712"/>
            <a:ext cx="7828050" cy="1665702"/>
          </a:xfrm>
          <a:prstGeom prst="rect">
            <a:avLst/>
          </a:prstGeom>
        </p:spPr>
      </p:pic>
      <p:sp>
        <p:nvSpPr>
          <p:cNvPr id="26" name="Rectangle: Rounded Corners 25">
            <a:extLst>
              <a:ext uri="{FF2B5EF4-FFF2-40B4-BE49-F238E27FC236}">
                <a16:creationId xmlns="" xmlns:a16="http://schemas.microsoft.com/office/drawing/2014/main" id="{0A745029-09BA-470F-A168-15E0CC2FAA4A}"/>
              </a:ext>
            </a:extLst>
          </p:cNvPr>
          <p:cNvSpPr/>
          <p:nvPr/>
        </p:nvSpPr>
        <p:spPr>
          <a:xfrm>
            <a:off x="14500235" y="831626"/>
            <a:ext cx="3243281"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rPr>
              <a:t>Risk Management Matrix</a:t>
            </a:r>
            <a:endParaRPr lang="en-SG" sz="3000" dirty="0">
              <a:solidFill>
                <a:schemeClr val="tx1"/>
              </a:solidFill>
            </a:endParaRPr>
          </a:p>
        </p:txBody>
      </p:sp>
      <p:sp>
        <p:nvSpPr>
          <p:cNvPr id="27" name="TextBox 26">
            <a:extLst>
              <a:ext uri="{FF2B5EF4-FFF2-40B4-BE49-F238E27FC236}">
                <a16:creationId xmlns="" xmlns:a16="http://schemas.microsoft.com/office/drawing/2014/main" id="{D08CBB47-B48C-46DB-958D-F1506F0A62FE}"/>
              </a:ext>
            </a:extLst>
          </p:cNvPr>
          <p:cNvSpPr txBox="1"/>
          <p:nvPr/>
        </p:nvSpPr>
        <p:spPr>
          <a:xfrm>
            <a:off x="4497523" y="3395497"/>
            <a:ext cx="1140633" cy="646331"/>
          </a:xfrm>
          <a:prstGeom prst="rect">
            <a:avLst/>
          </a:prstGeom>
          <a:noFill/>
          <a:ln>
            <a:solidFill>
              <a:schemeClr val="tx1"/>
            </a:solidFill>
          </a:ln>
        </p:spPr>
        <p:txBody>
          <a:bodyPr wrap="none" rtlCol="0">
            <a:spAutoFit/>
          </a:bodyPr>
          <a:lstStyle/>
          <a:p>
            <a:r>
              <a:rPr lang="en-US" dirty="0"/>
              <a:t>Likelihood</a:t>
            </a:r>
          </a:p>
          <a:p>
            <a:r>
              <a:rPr lang="en-US" dirty="0"/>
              <a:t>Impact</a:t>
            </a:r>
            <a:endParaRPr lang="en-SG" dirty="0"/>
          </a:p>
        </p:txBody>
      </p:sp>
      <p:sp>
        <p:nvSpPr>
          <p:cNvPr id="28" name="Arrow: Right 27">
            <a:extLst>
              <a:ext uri="{FF2B5EF4-FFF2-40B4-BE49-F238E27FC236}">
                <a16:creationId xmlns="" xmlns:a16="http://schemas.microsoft.com/office/drawing/2014/main" id="{117506B9-7A0A-4689-8F80-70D9596A69F3}"/>
              </a:ext>
            </a:extLst>
          </p:cNvPr>
          <p:cNvSpPr/>
          <p:nvPr/>
        </p:nvSpPr>
        <p:spPr>
          <a:xfrm>
            <a:off x="6079103" y="3427640"/>
            <a:ext cx="856419"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30" name="Arrow: Left-Right 29">
            <a:extLst>
              <a:ext uri="{FF2B5EF4-FFF2-40B4-BE49-F238E27FC236}">
                <a16:creationId xmlns="" xmlns:a16="http://schemas.microsoft.com/office/drawing/2014/main" id="{CD1EA1AB-4439-4AEC-A51E-CB4AA1C0D577}"/>
              </a:ext>
            </a:extLst>
          </p:cNvPr>
          <p:cNvSpPr/>
          <p:nvPr/>
        </p:nvSpPr>
        <p:spPr>
          <a:xfrm>
            <a:off x="2845754" y="13916"/>
            <a:ext cx="15451359" cy="817710"/>
          </a:xfrm>
          <a:prstGeom prst="leftRightArrow">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smtClean="0">
                <a:solidFill>
                  <a:schemeClr val="tx1"/>
                </a:solidFill>
              </a:rPr>
              <a:t>Funding Framework</a:t>
            </a:r>
            <a:endParaRPr lang="en-SG" sz="2700" b="1" dirty="0">
              <a:solidFill>
                <a:schemeClr val="tx1"/>
              </a:solidFill>
            </a:endParaRPr>
          </a:p>
        </p:txBody>
      </p:sp>
      <p:sp>
        <p:nvSpPr>
          <p:cNvPr id="31" name="Rectangle: Rounded Corners 30">
            <a:extLst>
              <a:ext uri="{FF2B5EF4-FFF2-40B4-BE49-F238E27FC236}">
                <a16:creationId xmlns="" xmlns:a16="http://schemas.microsoft.com/office/drawing/2014/main" id="{F5DFB94D-F016-467E-9BE1-6910AA828958}"/>
              </a:ext>
            </a:extLst>
          </p:cNvPr>
          <p:cNvSpPr/>
          <p:nvPr/>
        </p:nvSpPr>
        <p:spPr>
          <a:xfrm>
            <a:off x="2674769" y="4458912"/>
            <a:ext cx="254106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Care Giver profile</a:t>
            </a:r>
            <a:endParaRPr lang="en-SG" sz="3600" dirty="0">
              <a:solidFill>
                <a:schemeClr val="tx1"/>
              </a:solidFill>
            </a:endParaRPr>
          </a:p>
        </p:txBody>
      </p:sp>
      <p:sp>
        <p:nvSpPr>
          <p:cNvPr id="32" name="Rectangle: Rounded Corners 31">
            <a:extLst>
              <a:ext uri="{FF2B5EF4-FFF2-40B4-BE49-F238E27FC236}">
                <a16:creationId xmlns="" xmlns:a16="http://schemas.microsoft.com/office/drawing/2014/main" id="{69CD1995-CC46-4295-973F-01E0A1191EEF}"/>
              </a:ext>
            </a:extLst>
          </p:cNvPr>
          <p:cNvSpPr/>
          <p:nvPr/>
        </p:nvSpPr>
        <p:spPr>
          <a:xfrm>
            <a:off x="2195650" y="6219993"/>
            <a:ext cx="3020189" cy="1371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chemeClr val="tx1"/>
                </a:solidFill>
              </a:rPr>
              <a:t>Care Client Profile</a:t>
            </a:r>
            <a:endParaRPr lang="en-SG" sz="3000" dirty="0">
              <a:solidFill>
                <a:schemeClr val="tx1"/>
              </a:solidFill>
            </a:endParaRPr>
          </a:p>
        </p:txBody>
      </p:sp>
      <p:sp>
        <p:nvSpPr>
          <p:cNvPr id="33" name="Arrow: Right 32">
            <a:extLst>
              <a:ext uri="{FF2B5EF4-FFF2-40B4-BE49-F238E27FC236}">
                <a16:creationId xmlns="" xmlns:a16="http://schemas.microsoft.com/office/drawing/2014/main" id="{2186F255-4719-4B8C-8B80-BBDE3B3F5C10}"/>
              </a:ext>
            </a:extLst>
          </p:cNvPr>
          <p:cNvSpPr/>
          <p:nvPr/>
        </p:nvSpPr>
        <p:spPr>
          <a:xfrm rot="11781095">
            <a:off x="5307434" y="5102340"/>
            <a:ext cx="1601232"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34" name="Arrow: Right 33">
            <a:extLst>
              <a:ext uri="{FF2B5EF4-FFF2-40B4-BE49-F238E27FC236}">
                <a16:creationId xmlns="" xmlns:a16="http://schemas.microsoft.com/office/drawing/2014/main" id="{C06A3318-7AAB-4A49-BC97-D48A65792277}"/>
              </a:ext>
            </a:extLst>
          </p:cNvPr>
          <p:cNvSpPr/>
          <p:nvPr/>
        </p:nvSpPr>
        <p:spPr>
          <a:xfrm rot="9977818">
            <a:off x="5424007" y="6212399"/>
            <a:ext cx="1533344"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35" name="Rectangle: Rounded Corners 34">
            <a:extLst>
              <a:ext uri="{FF2B5EF4-FFF2-40B4-BE49-F238E27FC236}">
                <a16:creationId xmlns="" xmlns:a16="http://schemas.microsoft.com/office/drawing/2014/main" id="{02CF29DD-BAAB-4C83-89E2-3F3628B5717B}"/>
              </a:ext>
            </a:extLst>
          </p:cNvPr>
          <p:cNvSpPr/>
          <p:nvPr/>
        </p:nvSpPr>
        <p:spPr>
          <a:xfrm>
            <a:off x="2763137" y="7780808"/>
            <a:ext cx="2541069" cy="13716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smtClean="0">
                <a:solidFill>
                  <a:schemeClr val="tx1"/>
                </a:solidFill>
              </a:rPr>
              <a:t>Training</a:t>
            </a:r>
            <a:r>
              <a:rPr lang="en-US" sz="2100" b="1" dirty="0">
                <a:solidFill>
                  <a:schemeClr val="tx1"/>
                </a:solidFill>
              </a:rPr>
              <a:t>, </a:t>
            </a:r>
          </a:p>
          <a:p>
            <a:pPr algn="ctr"/>
            <a:r>
              <a:rPr lang="en-US" sz="2100" b="1" dirty="0">
                <a:solidFill>
                  <a:schemeClr val="tx1"/>
                </a:solidFill>
              </a:rPr>
              <a:t>Culture Workshop,</a:t>
            </a:r>
          </a:p>
          <a:p>
            <a:pPr algn="ctr"/>
            <a:r>
              <a:rPr lang="en-US" sz="2100" b="1" dirty="0" err="1">
                <a:solidFill>
                  <a:schemeClr val="tx1"/>
                </a:solidFill>
              </a:rPr>
              <a:t>Int</a:t>
            </a:r>
            <a:r>
              <a:rPr lang="en-US" sz="2100" b="1" dirty="0">
                <a:solidFill>
                  <a:schemeClr val="tx1"/>
                </a:solidFill>
              </a:rPr>
              <a:t> / Ext </a:t>
            </a:r>
            <a:r>
              <a:rPr lang="en-US" sz="2100" b="1" dirty="0" err="1">
                <a:solidFill>
                  <a:schemeClr val="tx1"/>
                </a:solidFill>
              </a:rPr>
              <a:t>Comms</a:t>
            </a:r>
            <a:endParaRPr lang="en-SG" sz="2100" b="1" dirty="0">
              <a:solidFill>
                <a:schemeClr val="tx1"/>
              </a:solidFill>
            </a:endParaRPr>
          </a:p>
        </p:txBody>
      </p:sp>
      <p:sp>
        <p:nvSpPr>
          <p:cNvPr id="36" name="Rectangle: Rounded Corners 35">
            <a:extLst>
              <a:ext uri="{FF2B5EF4-FFF2-40B4-BE49-F238E27FC236}">
                <a16:creationId xmlns="" xmlns:a16="http://schemas.microsoft.com/office/drawing/2014/main" id="{0E559BA5-443D-4DA6-82FB-8FD161E54716}"/>
              </a:ext>
            </a:extLst>
          </p:cNvPr>
          <p:cNvSpPr/>
          <p:nvPr/>
        </p:nvSpPr>
        <p:spPr>
          <a:xfrm>
            <a:off x="2140031" y="3068270"/>
            <a:ext cx="1994132" cy="72284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Knowledge Database</a:t>
            </a:r>
            <a:endParaRPr lang="en-SG" dirty="0">
              <a:solidFill>
                <a:schemeClr val="tx1"/>
              </a:solidFill>
            </a:endParaRPr>
          </a:p>
        </p:txBody>
      </p:sp>
      <p:sp>
        <p:nvSpPr>
          <p:cNvPr id="37" name="Arrow: Right 36">
            <a:extLst>
              <a:ext uri="{FF2B5EF4-FFF2-40B4-BE49-F238E27FC236}">
                <a16:creationId xmlns="" xmlns:a16="http://schemas.microsoft.com/office/drawing/2014/main" id="{08A84429-F7B4-47D1-B494-8F4ADC020304}"/>
              </a:ext>
            </a:extLst>
          </p:cNvPr>
          <p:cNvSpPr/>
          <p:nvPr/>
        </p:nvSpPr>
        <p:spPr>
          <a:xfrm rot="5400000">
            <a:off x="3500715" y="2444459"/>
            <a:ext cx="520674"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38" name="Arrow: Right 37">
            <a:extLst>
              <a:ext uri="{FF2B5EF4-FFF2-40B4-BE49-F238E27FC236}">
                <a16:creationId xmlns="" xmlns:a16="http://schemas.microsoft.com/office/drawing/2014/main" id="{697B8CD9-C4DA-489F-9367-A55A4931C1B7}"/>
              </a:ext>
            </a:extLst>
          </p:cNvPr>
          <p:cNvSpPr/>
          <p:nvPr/>
        </p:nvSpPr>
        <p:spPr>
          <a:xfrm rot="8792266">
            <a:off x="5489489" y="7253180"/>
            <a:ext cx="1596014" cy="7269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700"/>
          </a:p>
        </p:txBody>
      </p:sp>
      <p:sp>
        <p:nvSpPr>
          <p:cNvPr id="40" name="Flowchart: Magnetic Disk 39">
            <a:extLst>
              <a:ext uri="{FF2B5EF4-FFF2-40B4-BE49-F238E27FC236}">
                <a16:creationId xmlns="" xmlns:a16="http://schemas.microsoft.com/office/drawing/2014/main" id="{82F569B5-E413-4D6E-80A2-46D2DA78F391}"/>
              </a:ext>
            </a:extLst>
          </p:cNvPr>
          <p:cNvSpPr/>
          <p:nvPr/>
        </p:nvSpPr>
        <p:spPr>
          <a:xfrm>
            <a:off x="5085418" y="9243371"/>
            <a:ext cx="2404154" cy="840099"/>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Learning Management System</a:t>
            </a:r>
            <a:endParaRPr lang="en-SG" b="1" dirty="0">
              <a:solidFill>
                <a:schemeClr val="tx1"/>
              </a:solidFill>
            </a:endParaRPr>
          </a:p>
        </p:txBody>
      </p:sp>
      <p:cxnSp>
        <p:nvCxnSpPr>
          <p:cNvPr id="42" name="Straight Arrow Connector 41">
            <a:extLst>
              <a:ext uri="{FF2B5EF4-FFF2-40B4-BE49-F238E27FC236}">
                <a16:creationId xmlns="" xmlns:a16="http://schemas.microsoft.com/office/drawing/2014/main" id="{4276E96A-C776-4E6E-8190-CCCF8393C8D7}"/>
              </a:ext>
            </a:extLst>
          </p:cNvPr>
          <p:cNvCxnSpPr>
            <a:cxnSpLocks/>
            <a:stCxn id="35" idx="3"/>
          </p:cNvCxnSpPr>
          <p:nvPr/>
        </p:nvCxnSpPr>
        <p:spPr>
          <a:xfrm>
            <a:off x="5304206" y="8466608"/>
            <a:ext cx="699878" cy="6082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 xmlns:a16="http://schemas.microsoft.com/office/drawing/2014/main" id="{A7A07432-6E27-4DEB-9343-307E1D8EF2B7}"/>
              </a:ext>
            </a:extLst>
          </p:cNvPr>
          <p:cNvCxnSpPr>
            <a:cxnSpLocks/>
          </p:cNvCxnSpPr>
          <p:nvPr/>
        </p:nvCxnSpPr>
        <p:spPr>
          <a:xfrm flipH="1">
            <a:off x="6489375" y="8557802"/>
            <a:ext cx="570594" cy="50488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Arrow: Left-Right 38">
            <a:extLst>
              <a:ext uri="{FF2B5EF4-FFF2-40B4-BE49-F238E27FC236}">
                <a16:creationId xmlns="" xmlns:a16="http://schemas.microsoft.com/office/drawing/2014/main" id="{D3D40C48-B868-4423-9289-49A02913EC99}"/>
              </a:ext>
            </a:extLst>
          </p:cNvPr>
          <p:cNvSpPr/>
          <p:nvPr/>
        </p:nvSpPr>
        <p:spPr>
          <a:xfrm rot="16200000">
            <a:off x="-2061143" y="5852982"/>
            <a:ext cx="7474497" cy="817710"/>
          </a:xfrm>
          <a:prstGeom prst="leftRightArrow">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solidFill>
              </a:rPr>
              <a:t>Internal, external, consultants</a:t>
            </a:r>
            <a:endParaRPr lang="en-SG" sz="2700" b="1" dirty="0">
              <a:solidFill>
                <a:schemeClr val="tx1"/>
              </a:solidFill>
            </a:endParaRPr>
          </a:p>
        </p:txBody>
      </p:sp>
      <p:pic>
        <p:nvPicPr>
          <p:cNvPr id="3" name="Picture 2"/>
          <p:cNvPicPr>
            <a:picLocks noChangeAspect="1"/>
          </p:cNvPicPr>
          <p:nvPr/>
        </p:nvPicPr>
        <p:blipFill>
          <a:blip r:embed="rId5"/>
          <a:stretch>
            <a:fillRect/>
          </a:stretch>
        </p:blipFill>
        <p:spPr>
          <a:xfrm>
            <a:off x="14471008" y="650191"/>
            <a:ext cx="3550124" cy="1664387"/>
          </a:xfrm>
          <a:prstGeom prst="rect">
            <a:avLst/>
          </a:prstGeom>
        </p:spPr>
      </p:pic>
      <p:sp>
        <p:nvSpPr>
          <p:cNvPr id="41" name="Arrow: Left-Right 29">
            <a:extLst>
              <a:ext uri="{FF2B5EF4-FFF2-40B4-BE49-F238E27FC236}">
                <a16:creationId xmlns="" xmlns:a16="http://schemas.microsoft.com/office/drawing/2014/main" id="{CD1EA1AB-4439-4AEC-A51E-CB4AA1C0D577}"/>
              </a:ext>
            </a:extLst>
          </p:cNvPr>
          <p:cNvSpPr/>
          <p:nvPr/>
        </p:nvSpPr>
        <p:spPr>
          <a:xfrm>
            <a:off x="10263197" y="4265054"/>
            <a:ext cx="7985666" cy="1338798"/>
          </a:xfrm>
          <a:prstGeom prst="leftRightArrow">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solidFill>
              </a:rPr>
              <a:t>HR + Finance work flows </a:t>
            </a:r>
          </a:p>
          <a:p>
            <a:pPr algn="ctr"/>
            <a:r>
              <a:rPr lang="en-US" sz="2700" b="1" dirty="0">
                <a:solidFill>
                  <a:schemeClr val="tx1"/>
                </a:solidFill>
              </a:rPr>
              <a:t>Vendor: COUPA, </a:t>
            </a:r>
            <a:r>
              <a:rPr lang="en-US" sz="2700" b="1" dirty="0" err="1" smtClean="0">
                <a:solidFill>
                  <a:schemeClr val="tx1"/>
                </a:solidFill>
              </a:rPr>
              <a:t>Xero</a:t>
            </a:r>
            <a:r>
              <a:rPr lang="en-US" sz="2700" b="1" dirty="0" smtClean="0">
                <a:solidFill>
                  <a:schemeClr val="tx1"/>
                </a:solidFill>
              </a:rPr>
              <a:t>/</a:t>
            </a:r>
            <a:r>
              <a:rPr lang="en-US" sz="2700" b="1" dirty="0" err="1" smtClean="0">
                <a:solidFill>
                  <a:schemeClr val="tx1"/>
                </a:solidFill>
              </a:rPr>
              <a:t>Quicbook</a:t>
            </a:r>
            <a:r>
              <a:rPr lang="en-US" sz="2700" b="1" dirty="0" smtClean="0">
                <a:solidFill>
                  <a:schemeClr val="tx1"/>
                </a:solidFill>
              </a:rPr>
              <a:t> </a:t>
            </a:r>
            <a:r>
              <a:rPr lang="en-US" sz="2700" b="1" dirty="0">
                <a:solidFill>
                  <a:schemeClr val="tx1"/>
                </a:solidFill>
              </a:rPr>
              <a:t>systems</a:t>
            </a:r>
            <a:endParaRPr lang="en-SG" sz="2700" b="1" dirty="0">
              <a:solidFill>
                <a:schemeClr val="tx1"/>
              </a:solidFill>
            </a:endParaRPr>
          </a:p>
        </p:txBody>
      </p:sp>
      <p:pic>
        <p:nvPicPr>
          <p:cNvPr id="5" name="Picture 4"/>
          <p:cNvPicPr>
            <a:picLocks noChangeAspect="1"/>
          </p:cNvPicPr>
          <p:nvPr/>
        </p:nvPicPr>
        <p:blipFill>
          <a:blip r:embed="rId6"/>
          <a:stretch>
            <a:fillRect/>
          </a:stretch>
        </p:blipFill>
        <p:spPr>
          <a:xfrm>
            <a:off x="146448" y="629504"/>
            <a:ext cx="2641713" cy="1959444"/>
          </a:xfrm>
          <a:prstGeom prst="rect">
            <a:avLst/>
          </a:prstGeom>
        </p:spPr>
      </p:pic>
      <p:sp>
        <p:nvSpPr>
          <p:cNvPr id="44" name="Rectangle: Rounded Corners 23">
            <a:extLst>
              <a:ext uri="{FF2B5EF4-FFF2-40B4-BE49-F238E27FC236}">
                <a16:creationId xmlns="" xmlns:a16="http://schemas.microsoft.com/office/drawing/2014/main" id="{904377BF-80BC-47D4-A7D5-BB9A207CF5EE}"/>
              </a:ext>
            </a:extLst>
          </p:cNvPr>
          <p:cNvSpPr/>
          <p:nvPr/>
        </p:nvSpPr>
        <p:spPr>
          <a:xfrm>
            <a:off x="3090863" y="9243371"/>
            <a:ext cx="1564376" cy="89545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Care Giver</a:t>
            </a:r>
            <a:endParaRPr lang="en-US" b="1" dirty="0">
              <a:solidFill>
                <a:schemeClr val="tx1"/>
              </a:solidFill>
            </a:endParaRPr>
          </a:p>
          <a:p>
            <a:pPr algn="ctr"/>
            <a:r>
              <a:rPr lang="en-US" b="1" dirty="0" err="1" smtClean="0">
                <a:solidFill>
                  <a:schemeClr val="tx1"/>
                </a:solidFill>
              </a:rPr>
              <a:t>OnboardingOPs</a:t>
            </a:r>
            <a:endParaRPr lang="en-SG" b="1" dirty="0">
              <a:solidFill>
                <a:schemeClr val="tx1"/>
              </a:solidFill>
            </a:endParaRPr>
          </a:p>
        </p:txBody>
      </p:sp>
      <p:sp>
        <p:nvSpPr>
          <p:cNvPr id="45" name="Rectangle: Rounded Corners 34">
            <a:extLst>
              <a:ext uri="{FF2B5EF4-FFF2-40B4-BE49-F238E27FC236}">
                <a16:creationId xmlns="" xmlns:a16="http://schemas.microsoft.com/office/drawing/2014/main" id="{02CF29DD-BAAB-4C83-89E2-3F3628B5717B}"/>
              </a:ext>
            </a:extLst>
          </p:cNvPr>
          <p:cNvSpPr/>
          <p:nvPr/>
        </p:nvSpPr>
        <p:spPr>
          <a:xfrm>
            <a:off x="10954851" y="6725785"/>
            <a:ext cx="2120394" cy="121655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rPr>
              <a:t>Weekly Management Meetings</a:t>
            </a:r>
            <a:endParaRPr lang="en-SG" sz="2100" dirty="0">
              <a:solidFill>
                <a:schemeClr val="tx1"/>
              </a:solidFill>
            </a:endParaRPr>
          </a:p>
        </p:txBody>
      </p:sp>
      <p:sp>
        <p:nvSpPr>
          <p:cNvPr id="46" name="Arrow: Left-Right 29">
            <a:extLst>
              <a:ext uri="{FF2B5EF4-FFF2-40B4-BE49-F238E27FC236}">
                <a16:creationId xmlns="" xmlns:a16="http://schemas.microsoft.com/office/drawing/2014/main" id="{CD1EA1AB-4439-4AEC-A51E-CB4AA1C0D577}"/>
              </a:ext>
            </a:extLst>
          </p:cNvPr>
          <p:cNvSpPr/>
          <p:nvPr/>
        </p:nvSpPr>
        <p:spPr>
          <a:xfrm>
            <a:off x="7625618" y="9382221"/>
            <a:ext cx="10568943" cy="1338798"/>
          </a:xfrm>
          <a:prstGeom prst="leftRightArrow">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Collaboration tools : G-suite, Slack, Confluence, </a:t>
            </a:r>
            <a:r>
              <a:rPr lang="en-US" sz="2400" b="1" dirty="0" err="1">
                <a:solidFill>
                  <a:schemeClr val="tx1"/>
                </a:solidFill>
              </a:rPr>
              <a:t>Wrike</a:t>
            </a:r>
            <a:endParaRPr lang="en-SG" sz="2400" b="1" dirty="0">
              <a:solidFill>
                <a:schemeClr val="tx1"/>
              </a:solidFill>
            </a:endParaRPr>
          </a:p>
        </p:txBody>
      </p:sp>
      <p:sp>
        <p:nvSpPr>
          <p:cNvPr id="47" name="Rectangle 46"/>
          <p:cNvSpPr/>
          <p:nvPr/>
        </p:nvSpPr>
        <p:spPr>
          <a:xfrm rot="20084871">
            <a:off x="12990824" y="8196149"/>
            <a:ext cx="522151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600" dirty="0" smtClean="0"/>
              <a:t>To be further adapted</a:t>
            </a:r>
            <a:endParaRPr lang="en-SG" sz="3600" dirty="0"/>
          </a:p>
        </p:txBody>
      </p:sp>
    </p:spTree>
    <p:extLst>
      <p:ext uri="{BB962C8B-B14F-4D97-AF65-F5344CB8AC3E}">
        <p14:creationId xmlns:p14="http://schemas.microsoft.com/office/powerpoint/2010/main" val="35511849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SG" dirty="0" smtClean="0"/>
              <a:t>Old slides</a:t>
            </a:r>
            <a:endParaRPr lang="en-SG" dirty="0"/>
          </a:p>
        </p:txBody>
      </p:sp>
      <p:sp>
        <p:nvSpPr>
          <p:cNvPr id="3" name="Content Placeholder 2"/>
          <p:cNvSpPr>
            <a:spLocks noGrp="1"/>
          </p:cNvSpPr>
          <p:nvPr>
            <p:ph idx="1"/>
          </p:nvPr>
        </p:nvSpPr>
        <p:spPr/>
        <p:txBody>
          <a:bodyPr/>
          <a:lstStyle/>
          <a:p>
            <a:r>
              <a:rPr lang="en-SG" dirty="0" smtClean="0"/>
              <a:t>Division of labour</a:t>
            </a:r>
          </a:p>
          <a:p>
            <a:endParaRPr lang="en-SG" dirty="0"/>
          </a:p>
          <a:p>
            <a:r>
              <a:rPr lang="en-SG" dirty="0" smtClean="0"/>
              <a:t>BC 11 slides</a:t>
            </a:r>
          </a:p>
          <a:p>
            <a:r>
              <a:rPr lang="en-SG" dirty="0" smtClean="0"/>
              <a:t>AJ 11 slides</a:t>
            </a:r>
          </a:p>
          <a:p>
            <a:r>
              <a:rPr lang="en-SG" dirty="0" smtClean="0"/>
              <a:t>Both ethics case studies</a:t>
            </a:r>
          </a:p>
        </p:txBody>
      </p:sp>
    </p:spTree>
    <p:extLst>
      <p:ext uri="{BB962C8B-B14F-4D97-AF65-F5344CB8AC3E}">
        <p14:creationId xmlns:p14="http://schemas.microsoft.com/office/powerpoint/2010/main" val="757081719"/>
      </p:ext>
    </p:extLst>
  </p:cSld>
  <p:clrMapOvr>
    <a:masterClrMapping/>
  </p:clrMapOvr>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2368213BD78354E9FF55B84A7157596" ma:contentTypeVersion="10" ma:contentTypeDescription="Create a new document." ma:contentTypeScope="" ma:versionID="4f31a5db183089eff9492a9751d940f3">
  <xsd:schema xmlns:xsd="http://www.w3.org/2001/XMLSchema" xmlns:xs="http://www.w3.org/2001/XMLSchema" xmlns:p="http://schemas.microsoft.com/office/2006/metadata/properties" xmlns:ns3="b5e1e481-d932-4561-94aa-15d387dbadec" targetNamespace="http://schemas.microsoft.com/office/2006/metadata/properties" ma:root="true" ma:fieldsID="fffbf009984499ede5c58ddfa908484b" ns3:_="">
    <xsd:import namespace="b5e1e481-d932-4561-94aa-15d387dbade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e1e481-d932-4561-94aa-15d387dbad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C05975-106C-42BB-A22D-426AA65C95DF}">
  <ds:schemaRefs>
    <ds:schemaRef ds:uri="http://schemas.microsoft.com/sharepoint/v3/contenttype/forms"/>
  </ds:schemaRefs>
</ds:datastoreItem>
</file>

<file path=customXml/itemProps2.xml><?xml version="1.0" encoding="utf-8"?>
<ds:datastoreItem xmlns:ds="http://schemas.openxmlformats.org/officeDocument/2006/customXml" ds:itemID="{0214F5CE-B749-428B-A5C6-ADC6FDF00C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e1e481-d932-4561-94aa-15d387dbad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864E05A-1CC6-47C7-ABC3-4E8B86BBA866}">
  <ds:schemaRefs>
    <ds:schemaRef ds:uri="b5e1e481-d932-4561-94aa-15d387dbadec"/>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26380</TotalTime>
  <Words>4832</Words>
  <Application>Microsoft Office PowerPoint</Application>
  <PresentationFormat>Custom</PresentationFormat>
  <Paragraphs>608</Paragraphs>
  <Slides>41</Slides>
  <Notes>34</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41</vt:i4>
      </vt:variant>
    </vt:vector>
  </HeadingPairs>
  <TitlesOfParts>
    <vt:vector size="52" baseType="lpstr">
      <vt:lpstr>Corbel</vt:lpstr>
      <vt:lpstr>SimSun</vt:lpstr>
      <vt:lpstr>Arial</vt:lpstr>
      <vt:lpstr>Calibri</vt:lpstr>
      <vt:lpstr>Times New Roman</vt:lpstr>
      <vt:lpstr>Aharoni</vt:lpstr>
      <vt:lpstr>Asap Regular</vt:lpstr>
      <vt:lpstr>6_Office Theme</vt:lpstr>
      <vt:lpstr>1_Office Theme</vt:lpstr>
      <vt:lpstr>10_Office Theme</vt:lpstr>
      <vt:lpstr>5_Office Theme</vt:lpstr>
      <vt:lpstr>PowerPoint Presentation</vt:lpstr>
      <vt:lpstr>Rapidly Aging Population in Singapore and Other Countries</vt:lpstr>
      <vt:lpstr>Ageing Population: Landscape Overview</vt:lpstr>
      <vt:lpstr>Ageing Population: Landscape Overview</vt:lpstr>
      <vt:lpstr>Ageing Population: Landscape Overview</vt:lpstr>
      <vt:lpstr>Ageing Population: Landscape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Additional slides for broader ecosystem, not for elder care giver training</vt:lpstr>
      <vt:lpstr>PowerPoint Presentation</vt:lpstr>
      <vt:lpstr>Old slides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Senzehub Slides</dc:title>
  <dc:creator>George Heng</dc:creator>
  <cp:lastModifiedBy>Diana Tsai</cp:lastModifiedBy>
  <cp:revision>754</cp:revision>
  <cp:lastPrinted>2021-02-11T04:01:52Z</cp:lastPrinted>
  <dcterms:created xsi:type="dcterms:W3CDTF">2006-08-16T00:00:00Z</dcterms:created>
  <dcterms:modified xsi:type="dcterms:W3CDTF">2021-08-11T15:52:59Z</dcterms:modified>
  <dc:identifier>DAD5C0XN15c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0x010100A2368213BD78354E9FF55B84A7157596</vt:lpwstr>
  </property>
</Properties>
</file>